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E1A26-4AE3-1546-944B-C495A4416D08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2914C-B12C-1749-A172-5BF987E24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86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914C-B12C-1749-A172-5BF987E246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1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Straw</a:t>
            </a:r>
            <a:r>
              <a:rPr lang="en-US" baseline="0" dirty="0" smtClean="0"/>
              <a:t> in water looks broken due to refraction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Waves go around the rock due to diffraction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914C-B12C-1749-A172-5BF987E2467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58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222" y="1831779"/>
            <a:ext cx="7478889" cy="1724867"/>
          </a:xfrm>
        </p:spPr>
        <p:txBody>
          <a:bodyPr/>
          <a:lstStyle/>
          <a:p>
            <a:r>
              <a:rPr lang="en-US" dirty="0" smtClean="0"/>
              <a:t>Waves and the Electromagnetic Spectrum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838868"/>
            <a:ext cx="6498159" cy="916641"/>
          </a:xfrm>
        </p:spPr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Physical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96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9275" y="459118"/>
            <a:ext cx="8042276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Amplitude</a:t>
            </a:r>
            <a:r>
              <a:rPr lang="en-US" sz="2800" dirty="0" smtClean="0">
                <a:solidFill>
                  <a:srgbClr val="0000FF"/>
                </a:solidFill>
              </a:rPr>
              <a:t>—a measure of energy in a wave; the more energy a wave carries 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sz="2800" dirty="0" smtClean="0">
                <a:solidFill>
                  <a:srgbClr val="0000FF"/>
                </a:solidFill>
              </a:rPr>
              <a:t> greater</a:t>
            </a:r>
            <a:r>
              <a:rPr lang="en-US" sz="2800" dirty="0" smtClean="0">
                <a:solidFill>
                  <a:srgbClr val="0000FF"/>
                </a:solidFill>
                <a:sym typeface="Wingdings"/>
              </a:rPr>
              <a:t> amplitude 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Distance from crest or trough to normal position in transverse wave</a:t>
            </a:r>
          </a:p>
          <a:p>
            <a:pPr lvl="1"/>
            <a:r>
              <a:rPr lang="en-US" sz="2800" dirty="0" smtClean="0">
                <a:solidFill>
                  <a:srgbClr val="0000FF"/>
                </a:solidFill>
              </a:rPr>
              <a:t>The denser the compression the larger the amplitude in longitudinal wave</a:t>
            </a: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6" name="Picture 5" descr="anotwav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43" y="3945163"/>
            <a:ext cx="6962226" cy="2606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00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What do an echo, a shadow and your reflection have in common?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17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31683"/>
            <a:ext cx="8042276" cy="1336956"/>
          </a:xfrm>
        </p:spPr>
        <p:txBody>
          <a:bodyPr/>
          <a:lstStyle/>
          <a:p>
            <a:r>
              <a:rPr lang="en-US" b="1" u="sng" dirty="0" smtClean="0"/>
              <a:t>Behavior of Waves</a:t>
            </a:r>
            <a:r>
              <a:rPr lang="en-US" b="1" dirty="0" smtClean="0"/>
              <a:t> </a:t>
            </a:r>
            <a:r>
              <a:rPr lang="en-US" dirty="0" smtClean="0"/>
              <a:t>9/12/15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59" y="1526582"/>
            <a:ext cx="8561614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Law of Reflection</a:t>
            </a:r>
            <a:r>
              <a:rPr lang="en-US" sz="2800" dirty="0" smtClean="0">
                <a:solidFill>
                  <a:srgbClr val="0000FF"/>
                </a:solidFill>
              </a:rPr>
              <a:t>—the angle of incidence (</a:t>
            </a:r>
            <a:r>
              <a:rPr lang="en-US" sz="2800" dirty="0" err="1" smtClean="0">
                <a:solidFill>
                  <a:srgbClr val="0000FF"/>
                </a:solidFill>
              </a:rPr>
              <a:t>i</a:t>
            </a:r>
            <a:r>
              <a:rPr lang="en-US" sz="2800" dirty="0" smtClean="0">
                <a:solidFill>
                  <a:srgbClr val="0000FF"/>
                </a:solidFill>
              </a:rPr>
              <a:t>) of a wave is equal to the angle of reflection (r)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Reflection</a:t>
            </a:r>
            <a:r>
              <a:rPr lang="en-US" sz="2800" dirty="0" smtClean="0">
                <a:solidFill>
                  <a:srgbClr val="0000FF"/>
                </a:solidFill>
              </a:rPr>
              <a:t>—occurs when a wave strikes an object and bounces of it—all types of waves can be reflected (ex. sound, water &amp; light) </a:t>
            </a:r>
          </a:p>
        </p:txBody>
      </p:sp>
      <p:pic>
        <p:nvPicPr>
          <p:cNvPr id="4" name="Picture 3" descr="ur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928" y="4087568"/>
            <a:ext cx="3223291" cy="2770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5880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294473"/>
            <a:ext cx="8614779" cy="54466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Refraction</a:t>
            </a:r>
            <a:r>
              <a:rPr lang="en-US" sz="2600" dirty="0">
                <a:solidFill>
                  <a:srgbClr val="0000FF"/>
                </a:solidFill>
              </a:rPr>
              <a:t>—bending of a wave caused by a change in its speed as it moves from one medium to another. </a:t>
            </a: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*The greater the change in speed the more the wave bends.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Diffraction</a:t>
            </a:r>
            <a:r>
              <a:rPr lang="en-US" sz="2600" dirty="0" smtClean="0">
                <a:solidFill>
                  <a:srgbClr val="0000FF"/>
                </a:solidFill>
              </a:rPr>
              <a:t>—an object causes a wave to change direction and bend toward it. 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8000"/>
                </a:solidFill>
              </a:rPr>
              <a:t>*Both refraction and diffraction cause waves to bend however, </a:t>
            </a:r>
            <a:r>
              <a:rPr lang="en-US" sz="2600" dirty="0" smtClean="0">
                <a:solidFill>
                  <a:srgbClr val="FF0000"/>
                </a:solidFill>
              </a:rPr>
              <a:t>refraction</a:t>
            </a:r>
            <a:r>
              <a:rPr lang="en-US" sz="2600" dirty="0" smtClean="0">
                <a:solidFill>
                  <a:srgbClr val="008000"/>
                </a:solidFill>
              </a:rPr>
              <a:t> occurs when waves pass through an object while </a:t>
            </a:r>
            <a:r>
              <a:rPr lang="en-US" sz="2600" dirty="0" smtClean="0">
                <a:solidFill>
                  <a:srgbClr val="FF0000"/>
                </a:solidFill>
              </a:rPr>
              <a:t>diffraction</a:t>
            </a:r>
            <a:r>
              <a:rPr lang="en-US" sz="2600" dirty="0" smtClean="0">
                <a:solidFill>
                  <a:srgbClr val="008000"/>
                </a:solidFill>
              </a:rPr>
              <a:t> occurs when waves pass around an object. </a:t>
            </a:r>
            <a:endParaRPr lang="en-US" sz="2600" dirty="0">
              <a:solidFill>
                <a:srgbClr val="008000"/>
              </a:solidFill>
            </a:endParaRPr>
          </a:p>
        </p:txBody>
      </p:sp>
      <p:pic>
        <p:nvPicPr>
          <p:cNvPr id="4" name="Picture 3" descr="interference_wat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445" y="4800717"/>
            <a:ext cx="3390855" cy="1880865"/>
          </a:xfrm>
          <a:prstGeom prst="rect">
            <a:avLst/>
          </a:prstGeom>
        </p:spPr>
      </p:pic>
      <p:pic>
        <p:nvPicPr>
          <p:cNvPr id="5" name="Picture 4" descr="index-of-refracti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938" y="4800718"/>
            <a:ext cx="1454204" cy="18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68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62564"/>
            <a:ext cx="8042276" cy="528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Inference</a:t>
            </a:r>
            <a:r>
              <a:rPr lang="en-US" sz="2800" dirty="0" smtClean="0">
                <a:solidFill>
                  <a:srgbClr val="0000FF"/>
                </a:solidFill>
              </a:rPr>
              <a:t>—when two or more waves overlap and combine to form a new wave. </a:t>
            </a:r>
          </a:p>
          <a:p>
            <a:pPr marL="0" indent="0">
              <a:buNone/>
            </a:pP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4" name="Picture 3" descr="interfer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733" y="1793880"/>
            <a:ext cx="5543364" cy="454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23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What causes electromagnetic waves?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58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Electromagnetic Spectrum </a:t>
            </a:r>
            <a:r>
              <a:rPr lang="en-US" dirty="0" smtClean="0"/>
              <a:t>3/17/15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429352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Electromagnetic waves</a:t>
            </a:r>
            <a:r>
              <a:rPr lang="en-US" sz="3200" dirty="0" smtClean="0">
                <a:solidFill>
                  <a:srgbClr val="0000FF"/>
                </a:solidFill>
              </a:rPr>
              <a:t>—made by vibrating electric charges and can travel through space.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008000"/>
                </a:solidFill>
              </a:rPr>
              <a:t>Frequency of electromagnetic waves is the number of vibrations per second (Hz)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Electromagnetic Spectrum</a:t>
            </a:r>
            <a:r>
              <a:rPr lang="en-US" sz="3200" dirty="0" smtClean="0">
                <a:solidFill>
                  <a:srgbClr val="0000FF"/>
                </a:solidFill>
              </a:rPr>
              <a:t>—the entire range of electromagnetic wave frequencies</a:t>
            </a:r>
          </a:p>
        </p:txBody>
      </p:sp>
    </p:spTree>
    <p:extLst>
      <p:ext uri="{BB962C8B-B14F-4D97-AF65-F5344CB8AC3E}">
        <p14:creationId xmlns:p14="http://schemas.microsoft.com/office/powerpoint/2010/main" val="1402622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lectromagnetic-spectru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36" y="396150"/>
            <a:ext cx="8554023" cy="591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127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635081"/>
            <a:ext cx="8411713" cy="5132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660066"/>
                </a:solidFill>
              </a:rPr>
              <a:t>The Electromagnetic Spectrum includes: </a:t>
            </a:r>
          </a:p>
          <a:p>
            <a:pPr>
              <a:buFont typeface="Wingdings" charset="0"/>
              <a:buChar char="à"/>
            </a:pP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Radio waves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—low frequency waves with wavelengths of about 1-10cm 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(radio stations, microwaves, radar) </a:t>
            </a:r>
          </a:p>
          <a:p>
            <a:pPr>
              <a:buFont typeface="Wingdings" charset="0"/>
              <a:buChar char="à"/>
            </a:pP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Infrared waves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—have slightly higher frequency than radio waves 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(remote control, warmth of fire, satellites) </a:t>
            </a:r>
          </a:p>
          <a:p>
            <a:pPr>
              <a:buFont typeface="Wingdings" charset="0"/>
              <a:buChar char="à"/>
            </a:pP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Visible light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—range of electromagnetic waves you can detect with your eyes 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(ROYGBIV—different colors have different wavelengths) </a:t>
            </a:r>
            <a:endParaRPr lang="en-US" sz="28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900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635081"/>
            <a:ext cx="8411713" cy="5132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660066"/>
                </a:solidFill>
              </a:rPr>
              <a:t>The Electromagnetic Spectrum includes (</a:t>
            </a:r>
            <a:r>
              <a:rPr lang="en-US" sz="2800" dirty="0" err="1" smtClean="0">
                <a:solidFill>
                  <a:srgbClr val="660066"/>
                </a:solidFill>
              </a:rPr>
              <a:t>contuid</a:t>
            </a:r>
            <a:r>
              <a:rPr lang="en-US" sz="2800" dirty="0" smtClean="0">
                <a:solidFill>
                  <a:srgbClr val="660066"/>
                </a:solidFill>
              </a:rPr>
              <a:t>): </a:t>
            </a:r>
          </a:p>
          <a:p>
            <a:pPr>
              <a:buFont typeface="Wingdings" charset="0"/>
              <a:buChar char="à"/>
            </a:pP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Ultraviolet waves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—frequencies slightly higher than visible light 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(sunburns, vitamin D production, fluorescent materials absorb it, kills bacteria) </a:t>
            </a:r>
          </a:p>
          <a:p>
            <a:pPr>
              <a:buFont typeface="Wingdings" charset="0"/>
              <a:buChar char="à"/>
            </a:pP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X Rays &amp; Gamma Rays</a:t>
            </a:r>
            <a:r>
              <a:rPr lang="en-US" sz="2800" dirty="0" smtClean="0">
                <a:solidFill>
                  <a:schemeClr val="tx1"/>
                </a:solidFill>
                <a:sym typeface="Wingdings"/>
              </a:rPr>
              <a:t>—ultra-high frequencies that can travel through matter, damage cells </a:t>
            </a:r>
            <a:r>
              <a:rPr lang="en-US" sz="2800" dirty="0" smtClean="0">
                <a:solidFill>
                  <a:srgbClr val="660066"/>
                </a:solidFill>
                <a:sym typeface="Wingdings"/>
              </a:rPr>
              <a:t>(bone images, radiation therapy, production of superhero—Hulk) </a:t>
            </a:r>
          </a:p>
        </p:txBody>
      </p:sp>
    </p:spTree>
    <p:extLst>
      <p:ext uri="{BB962C8B-B14F-4D97-AF65-F5344CB8AC3E}">
        <p14:creationId xmlns:p14="http://schemas.microsoft.com/office/powerpoint/2010/main" val="103655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What type of wave is a sound wave?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0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5794"/>
            <a:ext cx="8042276" cy="1336956"/>
          </a:xfrm>
        </p:spPr>
        <p:txBody>
          <a:bodyPr/>
          <a:lstStyle/>
          <a:p>
            <a:r>
              <a:rPr lang="en-US" b="1" u="sng" dirty="0" smtClean="0"/>
              <a:t>Waves</a:t>
            </a:r>
            <a:r>
              <a:rPr lang="en-US" dirty="0" smtClean="0"/>
              <a:t> 3/10/15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20733"/>
            <a:ext cx="8042276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Wave</a:t>
            </a:r>
            <a:r>
              <a:rPr lang="en-US" sz="2800" dirty="0" smtClean="0">
                <a:solidFill>
                  <a:srgbClr val="0000FF"/>
                </a:solidFill>
              </a:rPr>
              <a:t>—a repeating movement or disturbance that transfers energy through matter or space.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All waves carry energy without transporting matter from place to place. </a:t>
            </a:r>
          </a:p>
          <a:p>
            <a:pPr lvl="1"/>
            <a:r>
              <a:rPr lang="en-US" sz="2400" dirty="0" smtClean="0"/>
              <a:t>Molecules pass energy to energy to neighbor molecules who then pass energy to neighbor </a:t>
            </a:r>
          </a:p>
          <a:p>
            <a:pPr lvl="1"/>
            <a:r>
              <a:rPr lang="en-US" sz="2400" dirty="0" smtClean="0"/>
              <a:t>All waves are produced by vibrations </a:t>
            </a:r>
          </a:p>
          <a:p>
            <a:pPr lvl="1"/>
            <a:r>
              <a:rPr lang="en-US" sz="2400" dirty="0" smtClean="0"/>
              <a:t>Waves will travel as long as there is energy to carry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0174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Waves move energy…. not matter. </a:t>
            </a:r>
            <a:endParaRPr lang="en-US" sz="3600" dirty="0"/>
          </a:p>
        </p:txBody>
      </p:sp>
      <p:pic>
        <p:nvPicPr>
          <p:cNvPr id="4" name="Content Placeholder 3" descr="big_waves_4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70" b="-5370"/>
          <a:stretch>
            <a:fillRect/>
          </a:stretch>
        </p:blipFill>
        <p:spPr>
          <a:xfrm>
            <a:off x="549275" y="1600200"/>
            <a:ext cx="8042275" cy="4343400"/>
          </a:xfrm>
        </p:spPr>
      </p:pic>
    </p:spTree>
    <p:extLst>
      <p:ext uri="{BB962C8B-B14F-4D97-AF65-F5344CB8AC3E}">
        <p14:creationId xmlns:p14="http://schemas.microsoft.com/office/powerpoint/2010/main" val="1718352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80571"/>
            <a:ext cx="8042276" cy="536303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Medium</a:t>
            </a:r>
            <a:r>
              <a:rPr lang="en-US" sz="2800" dirty="0" smtClean="0">
                <a:solidFill>
                  <a:srgbClr val="0000FF"/>
                </a:solidFill>
              </a:rPr>
              <a:t>—matter through which a wave travels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A medium can be solid, liquid, gas or combo of these. </a:t>
            </a:r>
          </a:p>
          <a:p>
            <a:pPr marL="0" indent="0">
              <a:buNone/>
            </a:pPr>
            <a:r>
              <a:rPr lang="en-US" sz="2800" dirty="0" smtClean="0"/>
              <a:t>Not all waves need a medium to travel—light and radio waves can travel through space.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ur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901621"/>
            <a:ext cx="3606800" cy="2247900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3714" y="3611336"/>
            <a:ext cx="2882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69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471715"/>
            <a:ext cx="8042276" cy="1818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Mechanical Waves</a:t>
            </a:r>
            <a:r>
              <a:rPr lang="en-US" sz="2800" dirty="0" smtClean="0">
                <a:solidFill>
                  <a:srgbClr val="0000FF"/>
                </a:solidFill>
              </a:rPr>
              <a:t>—waves that can only travel through medium.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08481"/>
              </p:ext>
            </p:extLst>
          </p:nvPr>
        </p:nvGraphicFramePr>
        <p:xfrm>
          <a:off x="549274" y="1484744"/>
          <a:ext cx="8042276" cy="2442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1138"/>
                <a:gridCol w="4021138"/>
              </a:tblGrid>
              <a:tr h="64398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Transverse Waves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Longitudinal Waves </a:t>
                      </a:r>
                      <a:endParaRPr lang="en-US" sz="2800" dirty="0"/>
                    </a:p>
                  </a:txBody>
                  <a:tcPr/>
                </a:tc>
              </a:tr>
              <a:tr h="91231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Matter moves back</a:t>
                      </a:r>
                      <a:r>
                        <a:rPr lang="en-US" sz="2800" baseline="0" dirty="0" smtClean="0"/>
                        <a:t> and forth at right angles to direction that wave travels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Matter in</a:t>
                      </a:r>
                      <a:r>
                        <a:rPr lang="en-US" sz="2800" baseline="0" dirty="0" smtClean="0"/>
                        <a:t> medium moves in the same direction that wave travels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longitudinal and transverse wav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58" y="4078543"/>
            <a:ext cx="5401442" cy="2779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13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Question: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Which is faster sound waves or light waves?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4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Features of Waves </a:t>
            </a:r>
            <a:r>
              <a:rPr lang="en-US" dirty="0" smtClean="0"/>
              <a:t>9/10/15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522" y="1600201"/>
            <a:ext cx="8614779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u="sng" dirty="0" smtClean="0">
                <a:solidFill>
                  <a:srgbClr val="660066"/>
                </a:solidFill>
              </a:rPr>
              <a:t>Parts of a Wave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Transverse waves have</a:t>
            </a:r>
            <a:r>
              <a:rPr lang="en-US" sz="2800" dirty="0" smtClean="0">
                <a:solidFill>
                  <a:srgbClr val="FF0000"/>
                </a:solidFill>
              </a:rPr>
              <a:t> crests</a:t>
            </a:r>
            <a:r>
              <a:rPr lang="en-US" sz="2800" dirty="0" smtClean="0">
                <a:solidFill>
                  <a:srgbClr val="0000FF"/>
                </a:solidFill>
              </a:rPr>
              <a:t>—the highest points, and </a:t>
            </a:r>
            <a:r>
              <a:rPr lang="en-US" sz="2800" dirty="0" smtClean="0">
                <a:solidFill>
                  <a:srgbClr val="FF0000"/>
                </a:solidFill>
              </a:rPr>
              <a:t>troughs</a:t>
            </a:r>
            <a:r>
              <a:rPr lang="en-US" sz="2800" dirty="0" smtClean="0">
                <a:solidFill>
                  <a:srgbClr val="0000FF"/>
                </a:solidFill>
              </a:rPr>
              <a:t>—the lowest points of waves.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FF"/>
                </a:solidFill>
              </a:rPr>
              <a:t>Compressional waves have dense regions (coils close together) called </a:t>
            </a:r>
            <a:r>
              <a:rPr lang="en-US" sz="2800" dirty="0" smtClean="0">
                <a:solidFill>
                  <a:srgbClr val="FF0000"/>
                </a:solidFill>
              </a:rPr>
              <a:t>compressions</a:t>
            </a:r>
            <a:r>
              <a:rPr lang="en-US" sz="2800" dirty="0" smtClean="0">
                <a:solidFill>
                  <a:srgbClr val="0000FF"/>
                </a:solidFill>
              </a:rPr>
              <a:t> and less dense regions called </a:t>
            </a:r>
            <a:r>
              <a:rPr lang="en-US" sz="2800" dirty="0" smtClean="0">
                <a:solidFill>
                  <a:srgbClr val="FF0000"/>
                </a:solidFill>
              </a:rPr>
              <a:t>rarefactions</a:t>
            </a:r>
            <a:r>
              <a:rPr lang="en-US" sz="2800" dirty="0" smtClean="0">
                <a:solidFill>
                  <a:srgbClr val="0000FF"/>
                </a:solidFill>
              </a:rPr>
              <a:t>. </a:t>
            </a:r>
          </a:p>
        </p:txBody>
      </p:sp>
      <p:pic>
        <p:nvPicPr>
          <p:cNvPr id="4" name="Picture 3" descr="wav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88078"/>
            <a:ext cx="4454651" cy="1969921"/>
          </a:xfrm>
          <a:prstGeom prst="rect">
            <a:avLst/>
          </a:prstGeom>
        </p:spPr>
      </p:pic>
      <p:pic>
        <p:nvPicPr>
          <p:cNvPr id="5" name="Picture 4" descr="wave_1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651" y="5121485"/>
            <a:ext cx="4689349" cy="164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23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44160"/>
            <a:ext cx="8042276" cy="5299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Wavelength (</a:t>
            </a:r>
            <a:r>
              <a:rPr lang="en-US" sz="2800" dirty="0" err="1" smtClean="0">
                <a:solidFill>
                  <a:srgbClr val="FF0000"/>
                </a:solidFill>
              </a:rPr>
              <a:t>λ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>
                <a:solidFill>
                  <a:srgbClr val="0000FF"/>
                </a:solidFill>
              </a:rPr>
              <a:t>—distance between one point on a wave and similar point nearest to it (crest to crest, trough to trough, compression to compression or rarefaction to rarefaction)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*Wavelength of wave decreases as frequency increases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Frequency</a:t>
            </a:r>
            <a:r>
              <a:rPr lang="en-US" sz="2800" dirty="0" smtClean="0">
                <a:solidFill>
                  <a:srgbClr val="0000FF"/>
                </a:solidFill>
              </a:rPr>
              <a:t>—number of wavelengths that pass a fixed point each second (hertz-Hz) </a:t>
            </a:r>
            <a:endParaRPr lang="en-US" sz="2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683" y="4877209"/>
            <a:ext cx="8831346" cy="17116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4866499"/>
            <a:ext cx="89660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Calculating Wave Speed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Wave speed (m/s)=frequency (Hz) x Wavelength(</a:t>
            </a:r>
            <a:r>
              <a:rPr lang="en-US" sz="2800" dirty="0" err="1" smtClean="0">
                <a:solidFill>
                  <a:srgbClr val="0000FF"/>
                </a:solidFill>
              </a:rPr>
              <a:t>λ</a:t>
            </a:r>
            <a:r>
              <a:rPr lang="en-US" sz="2800" dirty="0" smtClean="0">
                <a:solidFill>
                  <a:srgbClr val="0000FF"/>
                </a:solidFill>
              </a:rPr>
              <a:t>)</a:t>
            </a:r>
          </a:p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v=</a:t>
            </a:r>
            <a:r>
              <a:rPr lang="en-US" sz="2800" dirty="0" err="1" smtClean="0">
                <a:solidFill>
                  <a:srgbClr val="0000FF"/>
                </a:solidFill>
              </a:rPr>
              <a:t>fλ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808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3840</TotalTime>
  <Words>730</Words>
  <Application>Microsoft Macintosh PowerPoint</Application>
  <PresentationFormat>On-screen Show (4:3)</PresentationFormat>
  <Paragraphs>61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Waves and the Electromagnetic Spectrum </vt:lpstr>
      <vt:lpstr>Question: </vt:lpstr>
      <vt:lpstr>Waves 3/10/15</vt:lpstr>
      <vt:lpstr>Waves move energy…. not matter. </vt:lpstr>
      <vt:lpstr>PowerPoint Presentation</vt:lpstr>
      <vt:lpstr>PowerPoint Presentation</vt:lpstr>
      <vt:lpstr>Question: </vt:lpstr>
      <vt:lpstr>Features of Waves 9/10/15</vt:lpstr>
      <vt:lpstr>PowerPoint Presentation</vt:lpstr>
      <vt:lpstr>PowerPoint Presentation</vt:lpstr>
      <vt:lpstr>Question: </vt:lpstr>
      <vt:lpstr>Behavior of Waves 9/12/15</vt:lpstr>
      <vt:lpstr>PowerPoint Presentation</vt:lpstr>
      <vt:lpstr>PowerPoint Presentation</vt:lpstr>
      <vt:lpstr>Question: </vt:lpstr>
      <vt:lpstr>Electromagnetic Spectrum 3/17/15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Waves and the Electromagnetic Spectrum </dc:title>
  <dc:creator>Mark Anthony</dc:creator>
  <cp:lastModifiedBy>Mark Anthony</cp:lastModifiedBy>
  <cp:revision>10</cp:revision>
  <dcterms:created xsi:type="dcterms:W3CDTF">2015-03-10T05:14:52Z</dcterms:created>
  <dcterms:modified xsi:type="dcterms:W3CDTF">2015-03-17T15:51:20Z</dcterms:modified>
</cp:coreProperties>
</file>