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62" r:id="rId4"/>
    <p:sldId id="263" r:id="rId5"/>
    <p:sldId id="264" r:id="rId6"/>
    <p:sldId id="265" r:id="rId7"/>
    <p:sldId id="266" r:id="rId8"/>
    <p:sldId id="267" r:id="rId9"/>
    <p:sldId id="258" r:id="rId10"/>
    <p:sldId id="268" r:id="rId11"/>
    <p:sldId id="269" r:id="rId12"/>
    <p:sldId id="270" r:id="rId13"/>
    <p:sldId id="271" r:id="rId14"/>
    <p:sldId id="272" r:id="rId15"/>
    <p:sldId id="259" r:id="rId16"/>
    <p:sldId id="273" r:id="rId17"/>
    <p:sldId id="280" r:id="rId18"/>
    <p:sldId id="274" r:id="rId19"/>
    <p:sldId id="275" r:id="rId20"/>
    <p:sldId id="276" r:id="rId21"/>
    <p:sldId id="277" r:id="rId22"/>
    <p:sldId id="278" r:id="rId23"/>
    <p:sldId id="279" r:id="rId24"/>
    <p:sldId id="281" r:id="rId25"/>
    <p:sldId id="282" r:id="rId26"/>
    <p:sldId id="260" r:id="rId27"/>
    <p:sldId id="283" r:id="rId28"/>
    <p:sldId id="284" r:id="rId29"/>
    <p:sldId id="285" r:id="rId30"/>
    <p:sldId id="287" r:id="rId31"/>
    <p:sldId id="288" r:id="rId32"/>
    <p:sldId id="261" r:id="rId33"/>
    <p:sldId id="286" r:id="rId34"/>
    <p:sldId id="290" r:id="rId35"/>
    <p:sldId id="289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41" d="100"/>
          <a:sy n="41" d="100"/>
        </p:scale>
        <p:origin x="-112" y="-4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slide" Target="slides/slide45.xml"/><Relationship Id="rId47" Type="http://schemas.openxmlformats.org/officeDocument/2006/relationships/printerSettings" Target="printerSettings/printerSettings1.bin"/><Relationship Id="rId48" Type="http://schemas.openxmlformats.org/officeDocument/2006/relationships/presProps" Target="presProps.xml"/><Relationship Id="rId49" Type="http://schemas.openxmlformats.org/officeDocument/2006/relationships/viewProps" Target="view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theme" Target="theme/theme1.xml"/><Relationship Id="rId5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A6BCE-01B0-4A46-967D-F3AC3F6CB465}" type="datetimeFigureOut">
              <a:rPr lang="en-US" smtClean="0"/>
              <a:t>5/28/15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E783B-CF9B-1A46-B3BA-8F30F0DED53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A6BCE-01B0-4A46-967D-F3AC3F6CB465}" type="datetimeFigureOut">
              <a:rPr lang="en-US" smtClean="0"/>
              <a:t>5/28/15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E783B-CF9B-1A46-B3BA-8F30F0DED53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A6BCE-01B0-4A46-967D-F3AC3F6CB465}" type="datetimeFigureOut">
              <a:rPr lang="en-US" smtClean="0"/>
              <a:t>5/28/15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E783B-CF9B-1A46-B3BA-8F30F0DED53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A6BCE-01B0-4A46-967D-F3AC3F6CB465}" type="datetimeFigureOut">
              <a:rPr lang="en-US" smtClean="0"/>
              <a:t>5/28/15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E783B-CF9B-1A46-B3BA-8F30F0DED53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A6BCE-01B0-4A46-967D-F3AC3F6CB465}" type="datetimeFigureOut">
              <a:rPr lang="en-US" smtClean="0"/>
              <a:t>5/28/15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E783B-CF9B-1A46-B3BA-8F30F0DED53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A6BCE-01B0-4A46-967D-F3AC3F6CB465}" type="datetimeFigureOut">
              <a:rPr lang="en-US" smtClean="0"/>
              <a:t>5/28/15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E783B-CF9B-1A46-B3BA-8F30F0DED53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A6BCE-01B0-4A46-967D-F3AC3F6CB465}" type="datetimeFigureOut">
              <a:rPr lang="en-US" smtClean="0"/>
              <a:t>5/28/15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E783B-CF9B-1A46-B3BA-8F30F0DED53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A6BCE-01B0-4A46-967D-F3AC3F6CB465}" type="datetimeFigureOut">
              <a:rPr lang="en-US" smtClean="0"/>
              <a:t>5/28/15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E783B-CF9B-1A46-B3BA-8F30F0DED53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A6BCE-01B0-4A46-967D-F3AC3F6CB465}" type="datetimeFigureOut">
              <a:rPr lang="en-US" smtClean="0"/>
              <a:t>5/28/15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E783B-CF9B-1A46-B3BA-8F30F0DED53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A6BCE-01B0-4A46-967D-F3AC3F6CB465}" type="datetimeFigureOut">
              <a:rPr lang="en-US" smtClean="0"/>
              <a:t>5/28/15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E783B-CF9B-1A46-B3BA-8F30F0DED53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A6BCE-01B0-4A46-967D-F3AC3F6CB465}" type="datetimeFigureOut">
              <a:rPr lang="en-US" smtClean="0"/>
              <a:t>5/28/15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E783B-CF9B-1A46-B3BA-8F30F0DED53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A6BCE-01B0-4A46-967D-F3AC3F6CB465}" type="datetimeFigureOut">
              <a:rPr lang="en-US" smtClean="0"/>
              <a:t>5/28/15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E783B-CF9B-1A46-B3BA-8F30F0DED53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A63A6BCE-01B0-4A46-967D-F3AC3F6CB465}" type="datetimeFigureOut">
              <a:rPr lang="en-US" smtClean="0"/>
              <a:t>5/28/15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EA1E783B-CF9B-1A46-B3BA-8F30F0DED53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Relationship Id="rId3" Type="http://schemas.openxmlformats.org/officeDocument/2006/relationships/image" Target="../media/image10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Relationship Id="rId3" Type="http://schemas.openxmlformats.org/officeDocument/2006/relationships/image" Target="../media/image12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g"/><Relationship Id="rId3" Type="http://schemas.openxmlformats.org/officeDocument/2006/relationships/image" Target="../media/image23.jp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gi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3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GIF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gif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jp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jpg"/><Relationship Id="rId3" Type="http://schemas.openxmlformats.org/officeDocument/2006/relationships/image" Target="../media/image34.jp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4" Type="http://schemas.openxmlformats.org/officeDocument/2006/relationships/image" Target="../media/image37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jp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Astronomy and Space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6</a:t>
            </a:r>
            <a:r>
              <a:rPr lang="en-US" baseline="30000" dirty="0" smtClean="0"/>
              <a:t>th</a:t>
            </a:r>
            <a:r>
              <a:rPr lang="en-US" dirty="0" smtClean="0"/>
              <a:t> Grade Earth Science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13199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-348268"/>
            <a:ext cx="8042276" cy="1336956"/>
          </a:xfrm>
        </p:spPr>
        <p:txBody>
          <a:bodyPr/>
          <a:lstStyle/>
          <a:p>
            <a:r>
              <a:rPr lang="en-US" b="1" u="sng" dirty="0" smtClean="0"/>
              <a:t>The Moon</a:t>
            </a:r>
            <a:r>
              <a:rPr lang="en-US" b="1" dirty="0" smtClean="0"/>
              <a:t> </a:t>
            </a:r>
            <a:r>
              <a:rPr lang="en-US" dirty="0" smtClean="0"/>
              <a:t>5/5/15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7940" y="1128076"/>
            <a:ext cx="8710510" cy="50746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>
                <a:solidFill>
                  <a:srgbClr val="0000FF"/>
                </a:solidFill>
              </a:rPr>
              <a:t>The moon seems to shine because it reflects sunlight. </a:t>
            </a:r>
          </a:p>
          <a:p>
            <a:pPr marL="0" indent="0">
              <a:buNone/>
            </a:pPr>
            <a:r>
              <a:rPr lang="en-US" sz="2800" dirty="0" smtClean="0"/>
              <a:t>The </a:t>
            </a:r>
            <a:r>
              <a:rPr lang="en-US" sz="2800" dirty="0" smtClean="0">
                <a:solidFill>
                  <a:srgbClr val="008000"/>
                </a:solidFill>
              </a:rPr>
              <a:t>gravitational pull </a:t>
            </a:r>
            <a:r>
              <a:rPr lang="en-US" sz="2800" dirty="0" smtClean="0"/>
              <a:t>of Earth on the Moon causes the Moon to move in an orbit around the Earth. </a:t>
            </a:r>
            <a:r>
              <a:rPr lang="en-US" sz="2800" dirty="0" smtClean="0">
                <a:solidFill>
                  <a:srgbClr val="008000"/>
                </a:solidFill>
              </a:rPr>
              <a:t>The changing relative positions of the Moon, Earth and Sun cause the phases of the Moon, eclipse and tides. </a:t>
            </a:r>
            <a:endParaRPr lang="en-US" sz="2800" dirty="0">
              <a:solidFill>
                <a:srgbClr val="008000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6636980"/>
              </p:ext>
            </p:extLst>
          </p:nvPr>
        </p:nvGraphicFramePr>
        <p:xfrm>
          <a:off x="227940" y="4604183"/>
          <a:ext cx="8710510" cy="21031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42102"/>
                <a:gridCol w="1742102"/>
                <a:gridCol w="1742102"/>
                <a:gridCol w="1742102"/>
                <a:gridCol w="1742102"/>
              </a:tblGrid>
              <a:tr h="370840">
                <a:tc gridSpan="5"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Moon Data Compared to Earth </a:t>
                      </a:r>
                      <a:endParaRPr lang="en-US" sz="20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67417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Mass 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Diameter 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Avg. Distance from Earth 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Time of one Rotation</a:t>
                      </a:r>
                      <a:r>
                        <a:rPr lang="en-US" sz="2000" baseline="0" dirty="0" smtClean="0"/>
                        <a:t> 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Time of one Revolution</a:t>
                      </a:r>
                      <a:r>
                        <a:rPr lang="en-US" sz="2000" baseline="0" dirty="0" smtClean="0"/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12% of Earth’s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27%</a:t>
                      </a:r>
                      <a:r>
                        <a:rPr lang="en-US" sz="2000" baseline="0" dirty="0" smtClean="0"/>
                        <a:t> of Earth’s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384,000 km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273 days 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273 days 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018140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moon_rotatio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25"/>
            <a:ext cx="9134475" cy="684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6327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0502" y="287163"/>
            <a:ext cx="8596540" cy="550403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Phases</a:t>
            </a:r>
            <a:r>
              <a:rPr lang="en-US" dirty="0" smtClean="0"/>
              <a:t>- </a:t>
            </a:r>
            <a:r>
              <a:rPr lang="en-US" dirty="0" smtClean="0">
                <a:solidFill>
                  <a:srgbClr val="0000FF"/>
                </a:solidFill>
              </a:rPr>
              <a:t>the different forms the Moon takes in its appearance from Earth</a:t>
            </a:r>
            <a:r>
              <a:rPr lang="en-US" dirty="0" smtClean="0"/>
              <a:t>; sequence of phases is the lunar cycle lasting 295 days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New Moon</a:t>
            </a:r>
            <a:r>
              <a:rPr lang="en-US" dirty="0" smtClean="0"/>
              <a:t>- </a:t>
            </a:r>
            <a:r>
              <a:rPr lang="en-US" dirty="0" smtClean="0">
                <a:solidFill>
                  <a:srgbClr val="0000FF"/>
                </a:solidFill>
              </a:rPr>
              <a:t>when the moon is between Earth and Sun and can’t be seen </a:t>
            </a:r>
          </a:p>
          <a:p>
            <a:pPr lvl="1"/>
            <a:r>
              <a:rPr lang="en-US" sz="2400" dirty="0" smtClean="0">
                <a:solidFill>
                  <a:srgbClr val="FF0000"/>
                </a:solidFill>
              </a:rPr>
              <a:t>Waxing phases</a:t>
            </a:r>
            <a:r>
              <a:rPr lang="en-US" sz="2400" dirty="0" smtClean="0"/>
              <a:t>- </a:t>
            </a:r>
            <a:r>
              <a:rPr lang="en-US" sz="2400" dirty="0" smtClean="0">
                <a:solidFill>
                  <a:srgbClr val="0000FF"/>
                </a:solidFill>
              </a:rPr>
              <a:t>more of the moon’s near side is lit each night</a:t>
            </a:r>
          </a:p>
          <a:p>
            <a:pPr lvl="2"/>
            <a:r>
              <a:rPr lang="en-US" sz="2200" dirty="0" smtClean="0">
                <a:solidFill>
                  <a:srgbClr val="FF0000"/>
                </a:solidFill>
              </a:rPr>
              <a:t>Waxing Crescent</a:t>
            </a:r>
            <a:r>
              <a:rPr lang="en-US" sz="2200" dirty="0" smtClean="0"/>
              <a:t>- first visible thin slice </a:t>
            </a:r>
          </a:p>
          <a:p>
            <a:pPr lvl="2"/>
            <a:r>
              <a:rPr lang="en-US" sz="2200" dirty="0" smtClean="0">
                <a:solidFill>
                  <a:srgbClr val="FF0000"/>
                </a:solidFill>
              </a:rPr>
              <a:t>1</a:t>
            </a:r>
            <a:r>
              <a:rPr lang="en-US" sz="2200" baseline="30000" dirty="0" smtClean="0">
                <a:solidFill>
                  <a:srgbClr val="FF0000"/>
                </a:solidFill>
              </a:rPr>
              <a:t>st</a:t>
            </a:r>
            <a:r>
              <a:rPr lang="en-US" sz="2200" dirty="0" smtClean="0">
                <a:solidFill>
                  <a:srgbClr val="FF0000"/>
                </a:solidFill>
              </a:rPr>
              <a:t> quarter</a:t>
            </a:r>
            <a:r>
              <a:rPr lang="en-US" sz="2200" dirty="0" smtClean="0"/>
              <a:t>- half lighted </a:t>
            </a:r>
          </a:p>
          <a:p>
            <a:pPr lvl="2"/>
            <a:r>
              <a:rPr lang="en-US" sz="2200" dirty="0" smtClean="0">
                <a:solidFill>
                  <a:srgbClr val="FF0000"/>
                </a:solidFill>
              </a:rPr>
              <a:t>Waxing Gibbous</a:t>
            </a:r>
            <a:r>
              <a:rPr lang="en-US" sz="2200" dirty="0" smtClean="0"/>
              <a:t>- more than half </a:t>
            </a:r>
          </a:p>
          <a:p>
            <a:pPr lvl="2"/>
            <a:r>
              <a:rPr lang="en-US" sz="2200" dirty="0" smtClean="0">
                <a:solidFill>
                  <a:srgbClr val="FF0000"/>
                </a:solidFill>
              </a:rPr>
              <a:t>Full moon</a:t>
            </a:r>
            <a:r>
              <a:rPr lang="en-US" sz="2200" dirty="0" smtClean="0"/>
              <a:t>- all of lighted side visible </a:t>
            </a:r>
          </a:p>
        </p:txBody>
      </p:sp>
      <p:pic>
        <p:nvPicPr>
          <p:cNvPr id="4" name="Picture 3" descr="11648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2445" y="4040072"/>
            <a:ext cx="2793021" cy="2094766"/>
          </a:xfrm>
          <a:prstGeom prst="rect">
            <a:avLst/>
          </a:prstGeom>
        </p:spPr>
      </p:pic>
      <p:pic>
        <p:nvPicPr>
          <p:cNvPr id="5" name="Picture 4" descr="moonphas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807"/>
          <a:stretch/>
        </p:blipFill>
        <p:spPr>
          <a:xfrm>
            <a:off x="260502" y="4935055"/>
            <a:ext cx="4802565" cy="1712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3556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520964"/>
            <a:ext cx="8042276" cy="5422637"/>
          </a:xfrm>
        </p:spPr>
        <p:txBody>
          <a:bodyPr>
            <a:normAutofit/>
          </a:bodyPr>
          <a:lstStyle/>
          <a:p>
            <a:pPr lvl="1"/>
            <a:r>
              <a:rPr lang="en-US" sz="2400" dirty="0" smtClean="0">
                <a:solidFill>
                  <a:srgbClr val="FF0000"/>
                </a:solidFill>
              </a:rPr>
              <a:t>Waning </a:t>
            </a:r>
            <a:r>
              <a:rPr lang="en-US" sz="2400" dirty="0">
                <a:solidFill>
                  <a:srgbClr val="FF0000"/>
                </a:solidFill>
              </a:rPr>
              <a:t>phases</a:t>
            </a:r>
            <a:r>
              <a:rPr lang="en-US" sz="2400" dirty="0" smtClean="0"/>
              <a:t>-</a:t>
            </a:r>
            <a:r>
              <a:rPr lang="en-US" sz="2400" dirty="0" smtClean="0">
                <a:solidFill>
                  <a:srgbClr val="0000FF"/>
                </a:solidFill>
              </a:rPr>
              <a:t> less </a:t>
            </a:r>
            <a:r>
              <a:rPr lang="en-US" sz="2400" dirty="0">
                <a:solidFill>
                  <a:srgbClr val="0000FF"/>
                </a:solidFill>
              </a:rPr>
              <a:t>of the moon’s near side is lit each </a:t>
            </a:r>
            <a:r>
              <a:rPr lang="en-US" sz="2400" dirty="0" smtClean="0">
                <a:solidFill>
                  <a:srgbClr val="0000FF"/>
                </a:solidFill>
              </a:rPr>
              <a:t>night after a full moon </a:t>
            </a:r>
            <a:endParaRPr lang="en-US" sz="2400" dirty="0">
              <a:solidFill>
                <a:srgbClr val="0000FF"/>
              </a:solidFill>
            </a:endParaRPr>
          </a:p>
          <a:p>
            <a:pPr lvl="2"/>
            <a:r>
              <a:rPr lang="en-US" sz="2400" dirty="0" smtClean="0">
                <a:solidFill>
                  <a:srgbClr val="FF0000"/>
                </a:solidFill>
              </a:rPr>
              <a:t>Waning Gibbous</a:t>
            </a:r>
            <a:r>
              <a:rPr lang="en-US" sz="2400" dirty="0" smtClean="0"/>
              <a:t>- more than half of lit side of moon still visible after full moon </a:t>
            </a:r>
            <a:endParaRPr lang="en-US" sz="2400" dirty="0"/>
          </a:p>
          <a:p>
            <a:pPr lvl="2"/>
            <a:r>
              <a:rPr lang="en-US" sz="2400" dirty="0" smtClean="0">
                <a:solidFill>
                  <a:srgbClr val="FF0000"/>
                </a:solidFill>
              </a:rPr>
              <a:t>3</a:t>
            </a:r>
            <a:r>
              <a:rPr lang="en-US" sz="2400" baseline="30000" dirty="0" smtClean="0">
                <a:solidFill>
                  <a:srgbClr val="FF0000"/>
                </a:solidFill>
              </a:rPr>
              <a:t>rd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>
                <a:solidFill>
                  <a:srgbClr val="FF0000"/>
                </a:solidFill>
              </a:rPr>
              <a:t>quarter</a:t>
            </a:r>
            <a:r>
              <a:rPr lang="en-US" sz="2400" dirty="0"/>
              <a:t>- half </a:t>
            </a:r>
            <a:r>
              <a:rPr lang="en-US" sz="2400" dirty="0" smtClean="0"/>
              <a:t>of lighted side visible </a:t>
            </a:r>
            <a:endParaRPr lang="en-US" sz="2400" dirty="0"/>
          </a:p>
          <a:p>
            <a:pPr lvl="2"/>
            <a:r>
              <a:rPr lang="en-US" sz="2400" dirty="0" smtClean="0">
                <a:solidFill>
                  <a:srgbClr val="FF0000"/>
                </a:solidFill>
              </a:rPr>
              <a:t>Waning Crescent</a:t>
            </a:r>
            <a:r>
              <a:rPr lang="en-US" sz="2400" dirty="0" smtClean="0"/>
              <a:t>- last visible slice before a new moon</a:t>
            </a:r>
            <a:endParaRPr lang="en-US" sz="2400" dirty="0"/>
          </a:p>
        </p:txBody>
      </p:sp>
      <p:pic>
        <p:nvPicPr>
          <p:cNvPr id="4" name="Picture 3" descr="moonphase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739"/>
          <a:stretch/>
        </p:blipFill>
        <p:spPr>
          <a:xfrm>
            <a:off x="1607560" y="3532784"/>
            <a:ext cx="5979537" cy="2074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2581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488404"/>
            <a:ext cx="8042276" cy="5455197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Eclipse</a:t>
            </a:r>
            <a:r>
              <a:rPr lang="en-US" sz="2800" dirty="0" smtClean="0">
                <a:solidFill>
                  <a:srgbClr val="0000FF"/>
                </a:solidFill>
              </a:rPr>
              <a:t>- when Earth of the Moon casts a shadow on the other </a:t>
            </a:r>
          </a:p>
          <a:p>
            <a:pPr lvl="1"/>
            <a:r>
              <a:rPr lang="en-US" sz="2800" dirty="0">
                <a:solidFill>
                  <a:srgbClr val="FF0000"/>
                </a:solidFill>
              </a:rPr>
              <a:t>Solar eclipse</a:t>
            </a:r>
            <a:r>
              <a:rPr lang="en-US" sz="2800" dirty="0">
                <a:solidFill>
                  <a:srgbClr val="0000FF"/>
                </a:solidFill>
              </a:rPr>
              <a:t>- when Moon’s shadow appears on Earth’s surface </a:t>
            </a:r>
          </a:p>
          <a:p>
            <a:pPr lvl="1"/>
            <a:r>
              <a:rPr lang="en-US" sz="2800" dirty="0">
                <a:solidFill>
                  <a:srgbClr val="FF0000"/>
                </a:solidFill>
              </a:rPr>
              <a:t>Lunar eclipse</a:t>
            </a:r>
            <a:r>
              <a:rPr lang="en-US" sz="2800" dirty="0">
                <a:solidFill>
                  <a:srgbClr val="0000FF"/>
                </a:solidFill>
              </a:rPr>
              <a:t>- when the Moon moves into the Earth’s shadow </a:t>
            </a:r>
          </a:p>
          <a:p>
            <a:pPr marL="349250" lvl="1" indent="0">
              <a:buNone/>
            </a:pPr>
            <a:endParaRPr lang="en-US" dirty="0" smtClean="0"/>
          </a:p>
        </p:txBody>
      </p:sp>
      <p:pic>
        <p:nvPicPr>
          <p:cNvPr id="4" name="Picture 3" descr="ts2201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018" y="3539067"/>
            <a:ext cx="3928533" cy="2946400"/>
          </a:xfrm>
          <a:prstGeom prst="rect">
            <a:avLst/>
          </a:prstGeom>
        </p:spPr>
      </p:pic>
      <p:pic>
        <p:nvPicPr>
          <p:cNvPr id="5" name="Picture 4" descr="TLE2004-139w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75" y="3539067"/>
            <a:ext cx="3928533" cy="294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1724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Question: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>
                <a:solidFill>
                  <a:srgbClr val="FF0000"/>
                </a:solidFill>
              </a:rPr>
              <a:t>Why are planets classified as either inner or outer planets? 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31154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-143098"/>
            <a:ext cx="8042276" cy="1336956"/>
          </a:xfrm>
        </p:spPr>
        <p:txBody>
          <a:bodyPr/>
          <a:lstStyle/>
          <a:p>
            <a:r>
              <a:rPr lang="en-US" b="1" u="sng" dirty="0" smtClean="0"/>
              <a:t>The Planets</a:t>
            </a:r>
            <a:r>
              <a:rPr lang="en-US" b="1" dirty="0" smtClean="0"/>
              <a:t> </a:t>
            </a:r>
            <a:r>
              <a:rPr lang="en-US" dirty="0" smtClean="0"/>
              <a:t>5/7/15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5222" y="1382951"/>
            <a:ext cx="8690802" cy="4343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>
                <a:solidFill>
                  <a:srgbClr val="008000"/>
                </a:solidFill>
              </a:rPr>
              <a:t>Planets are classified according to their location in the solar system. </a:t>
            </a:r>
          </a:p>
          <a:p>
            <a:pPr lvl="1"/>
            <a:r>
              <a:rPr lang="en-US" sz="2800" dirty="0" smtClean="0">
                <a:solidFill>
                  <a:srgbClr val="FF0000"/>
                </a:solidFill>
              </a:rPr>
              <a:t>Inner planets</a:t>
            </a:r>
            <a:r>
              <a:rPr lang="en-US" sz="2800" dirty="0" smtClean="0">
                <a:solidFill>
                  <a:srgbClr val="0000FF"/>
                </a:solidFill>
              </a:rPr>
              <a:t>: those with orbits between the sun and the asteroid belt. </a:t>
            </a:r>
          </a:p>
          <a:p>
            <a:pPr lvl="1"/>
            <a:r>
              <a:rPr lang="en-US" sz="2800" dirty="0" smtClean="0">
                <a:solidFill>
                  <a:srgbClr val="FF0000"/>
                </a:solidFill>
              </a:rPr>
              <a:t>Outer planets</a:t>
            </a:r>
            <a:r>
              <a:rPr lang="en-US" sz="2800" dirty="0" smtClean="0">
                <a:solidFill>
                  <a:srgbClr val="0000FF"/>
                </a:solidFill>
              </a:rPr>
              <a:t>: orbit outside the asteroid belt. 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Terrestrial planets</a:t>
            </a:r>
            <a:r>
              <a:rPr lang="en-US" sz="2800" dirty="0" smtClean="0">
                <a:solidFill>
                  <a:srgbClr val="0000FF"/>
                </a:solidFill>
              </a:rPr>
              <a:t>: made mainly of rocky material 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Gaseous planets</a:t>
            </a:r>
            <a:r>
              <a:rPr lang="en-US" sz="2800" dirty="0" smtClean="0">
                <a:solidFill>
                  <a:srgbClr val="0000FF"/>
                </a:solidFill>
              </a:rPr>
              <a:t>: made mainly of ice and gas </a:t>
            </a:r>
            <a:endParaRPr lang="en-US" sz="2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0886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steroidbelt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9654"/>
            <a:ext cx="9144000" cy="4765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8434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668462"/>
            <a:ext cx="8042276" cy="52751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 smtClean="0">
                <a:solidFill>
                  <a:schemeClr val="tx1"/>
                </a:solidFill>
              </a:rPr>
              <a:t>Mercury</a:t>
            </a:r>
            <a:r>
              <a:rPr lang="en-US" sz="3200" dirty="0" smtClean="0">
                <a:solidFill>
                  <a:schemeClr val="tx1"/>
                </a:solidFill>
              </a:rPr>
              <a:t>- planet closest to the Sun </a:t>
            </a:r>
          </a:p>
          <a:p>
            <a:r>
              <a:rPr lang="en-US" sz="2800" dirty="0" smtClean="0"/>
              <a:t>Has no true atmosphere, surface temperatures are extreme</a:t>
            </a:r>
          </a:p>
          <a:p>
            <a:r>
              <a:rPr lang="en-US" sz="2800" dirty="0" smtClean="0"/>
              <a:t>Has many craters and long, steep cliffs </a:t>
            </a:r>
            <a:endParaRPr lang="en-US" sz="2800" dirty="0"/>
          </a:p>
        </p:txBody>
      </p:sp>
      <p:pic>
        <p:nvPicPr>
          <p:cNvPr id="4" name="Picture 3" descr="mercury-0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0405" y="3311433"/>
            <a:ext cx="3011797" cy="3011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1043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668462"/>
            <a:ext cx="8042276" cy="52751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 smtClean="0">
                <a:solidFill>
                  <a:schemeClr val="tx1"/>
                </a:solidFill>
              </a:rPr>
              <a:t>Venus</a:t>
            </a:r>
            <a:r>
              <a:rPr lang="en-US" sz="3200" dirty="0" smtClean="0">
                <a:solidFill>
                  <a:schemeClr val="tx1"/>
                </a:solidFill>
              </a:rPr>
              <a:t>- second from Sun and similar to Earth in size and mass </a:t>
            </a:r>
          </a:p>
          <a:p>
            <a:r>
              <a:rPr lang="en-US" sz="2800" dirty="0" smtClean="0"/>
              <a:t>Extremely dense atmosphere of clouds causing intense greenhouse effect, resulting in surface temperatures between 450°C and 475</a:t>
            </a:r>
            <a:r>
              <a:rPr lang="en-US" sz="2800" dirty="0"/>
              <a:t>°</a:t>
            </a:r>
            <a:r>
              <a:rPr lang="en-US" sz="2800" dirty="0" smtClean="0"/>
              <a:t>C</a:t>
            </a:r>
          </a:p>
          <a:p>
            <a:endParaRPr lang="en-US" sz="2800" dirty="0"/>
          </a:p>
        </p:txBody>
      </p:sp>
      <p:pic>
        <p:nvPicPr>
          <p:cNvPr id="2" name="Picture 1" descr="venus_magella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620" y="3445082"/>
            <a:ext cx="3141292" cy="3141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1825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Question: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>
                <a:solidFill>
                  <a:srgbClr val="FF0000"/>
                </a:solidFill>
              </a:rPr>
              <a:t>What causes the cycle of seasons on Earth? 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13120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668462"/>
            <a:ext cx="8042276" cy="52751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 smtClean="0">
                <a:solidFill>
                  <a:schemeClr val="tx1"/>
                </a:solidFill>
              </a:rPr>
              <a:t>Earth</a:t>
            </a:r>
            <a:r>
              <a:rPr lang="en-US" sz="3200" dirty="0" smtClean="0">
                <a:solidFill>
                  <a:schemeClr val="tx1"/>
                </a:solidFill>
              </a:rPr>
              <a:t>-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smtClean="0">
                <a:solidFill>
                  <a:schemeClr val="tx1"/>
                </a:solidFill>
              </a:rPr>
              <a:t>third planet from the Sun</a:t>
            </a:r>
          </a:p>
          <a:p>
            <a:r>
              <a:rPr lang="en-US" sz="2800" dirty="0" smtClean="0"/>
              <a:t>Water exists on Earth as solid, liquid and gas</a:t>
            </a:r>
          </a:p>
          <a:p>
            <a:r>
              <a:rPr lang="en-US" sz="2800" dirty="0" smtClean="0"/>
              <a:t>Atmosphere protects surface from meteors and Sun’s radiation </a:t>
            </a:r>
          </a:p>
          <a:p>
            <a:pPr marL="0" indent="0">
              <a:buNone/>
            </a:pPr>
            <a:endParaRPr lang="en-US" sz="2800" dirty="0"/>
          </a:p>
        </p:txBody>
      </p:sp>
      <p:pic>
        <p:nvPicPr>
          <p:cNvPr id="2" name="Picture 1" descr="bluemarblewes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7874" y="3545388"/>
            <a:ext cx="2961670" cy="2961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919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267385"/>
            <a:ext cx="8042276" cy="52751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 smtClean="0">
                <a:solidFill>
                  <a:schemeClr val="tx1"/>
                </a:solidFill>
              </a:rPr>
              <a:t>Mars</a:t>
            </a:r>
            <a:r>
              <a:rPr lang="en-US" sz="3200" dirty="0" smtClean="0">
                <a:solidFill>
                  <a:schemeClr val="tx1"/>
                </a:solidFill>
              </a:rPr>
              <a:t>- fourth planet from the Sun</a:t>
            </a:r>
          </a:p>
          <a:p>
            <a:r>
              <a:rPr lang="en-US" sz="2600" dirty="0" smtClean="0"/>
              <a:t>Called the red planet because of the iron oxide that is present in the surface rocks giving them reddish color </a:t>
            </a:r>
          </a:p>
          <a:p>
            <a:r>
              <a:rPr lang="en-US" sz="2600" dirty="0" smtClean="0"/>
              <a:t>Thin atmosphere causing extreme temperatures, strong winds, and global dust storms</a:t>
            </a:r>
          </a:p>
          <a:p>
            <a:r>
              <a:rPr lang="en-US" sz="2600" dirty="0" smtClean="0"/>
              <a:t>Has polar ice caps, seasons, and other evidence that water is or was once present. </a:t>
            </a:r>
            <a:endParaRPr lang="en-US" sz="2600" dirty="0"/>
          </a:p>
        </p:txBody>
      </p:sp>
      <p:pic>
        <p:nvPicPr>
          <p:cNvPr id="6" name="Picture 5" descr="mar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6647" y="4779502"/>
            <a:ext cx="1939098" cy="1939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6858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451212"/>
            <a:ext cx="8042276" cy="52751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 smtClean="0">
                <a:solidFill>
                  <a:schemeClr val="tx1"/>
                </a:solidFill>
              </a:rPr>
              <a:t>Jupiter</a:t>
            </a:r>
            <a:r>
              <a:rPr lang="en-US" sz="3200" dirty="0" smtClean="0">
                <a:solidFill>
                  <a:schemeClr val="tx1"/>
                </a:solidFill>
              </a:rPr>
              <a:t>- largest planet in solar system fifth from Sun </a:t>
            </a:r>
          </a:p>
          <a:p>
            <a:r>
              <a:rPr lang="en-US" sz="2800" dirty="0" smtClean="0"/>
              <a:t>Atmosphere mostly hydrogen and helium; many high pressure gas storms with the most notable being the Great Red Spot </a:t>
            </a:r>
          </a:p>
          <a:p>
            <a:r>
              <a:rPr lang="en-US" sz="2800" dirty="0" smtClean="0"/>
              <a:t>Has at least 60 moons with four having their own atmosphere </a:t>
            </a:r>
            <a:endParaRPr lang="en-US" sz="2800" dirty="0"/>
          </a:p>
        </p:txBody>
      </p:sp>
      <p:pic>
        <p:nvPicPr>
          <p:cNvPr id="2" name="Picture 1" descr="Jupiter_and_its_shrunken_Great_Red_Spo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3832" y="3912977"/>
            <a:ext cx="2723567" cy="2723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4743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668462"/>
            <a:ext cx="8042276" cy="52751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 smtClean="0">
                <a:solidFill>
                  <a:schemeClr val="tx1"/>
                </a:solidFill>
              </a:rPr>
              <a:t>Saturn</a:t>
            </a:r>
            <a:r>
              <a:rPr lang="en-US" sz="3200" dirty="0" smtClean="0">
                <a:solidFill>
                  <a:schemeClr val="tx1"/>
                </a:solidFill>
              </a:rPr>
              <a:t>- sixth planet from Sun, second largest in solar system </a:t>
            </a:r>
          </a:p>
          <a:p>
            <a:r>
              <a:rPr lang="en-US" sz="2800" dirty="0" smtClean="0"/>
              <a:t>Thick out rings of hydrogen, helium, ammonia, methane and water vapor </a:t>
            </a:r>
          </a:p>
          <a:p>
            <a:r>
              <a:rPr lang="en-US" sz="2800" dirty="0" smtClean="0"/>
              <a:t>31 moons, with largest moon, Titan, being larger than Mercury </a:t>
            </a:r>
          </a:p>
        </p:txBody>
      </p:sp>
      <p:pic>
        <p:nvPicPr>
          <p:cNvPr id="2" name="Picture 1" descr="saturn-voyag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985" y="4025810"/>
            <a:ext cx="3763702" cy="2631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8775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668462"/>
            <a:ext cx="8042276" cy="52751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 smtClean="0">
                <a:solidFill>
                  <a:schemeClr val="tx1"/>
                </a:solidFill>
              </a:rPr>
              <a:t>Uranus</a:t>
            </a:r>
            <a:r>
              <a:rPr lang="en-US" sz="3200" dirty="0" smtClean="0">
                <a:solidFill>
                  <a:schemeClr val="tx1"/>
                </a:solidFill>
              </a:rPr>
              <a:t>- seventh planet form the Sun; large and gaseous </a:t>
            </a:r>
          </a:p>
          <a:p>
            <a:r>
              <a:rPr lang="en-US" sz="2800" dirty="0" smtClean="0"/>
              <a:t>Methane in atmosphere gives planet its blue-green color </a:t>
            </a:r>
          </a:p>
          <a:p>
            <a:r>
              <a:rPr lang="en-US" sz="2800" dirty="0" smtClean="0"/>
              <a:t>Has tilted axis of rotation moving around Sun like a rolling ball</a:t>
            </a:r>
          </a:p>
        </p:txBody>
      </p:sp>
      <p:pic>
        <p:nvPicPr>
          <p:cNvPr id="4" name="Picture 3" descr="p0257vk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3243" y="4099116"/>
            <a:ext cx="4180514" cy="2351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002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668462"/>
            <a:ext cx="8042276" cy="52751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 smtClean="0">
                <a:solidFill>
                  <a:schemeClr val="tx1"/>
                </a:solidFill>
              </a:rPr>
              <a:t>Neptune</a:t>
            </a:r>
            <a:r>
              <a:rPr lang="en-US" sz="3200" dirty="0" smtClean="0">
                <a:solidFill>
                  <a:schemeClr val="tx1"/>
                </a:solidFill>
              </a:rPr>
              <a:t>- eighth planet from the Sun </a:t>
            </a:r>
          </a:p>
          <a:p>
            <a:r>
              <a:rPr lang="en-US" sz="2800" dirty="0" smtClean="0"/>
              <a:t>Has surface of frozen nitrogen and geysers that erupt nitrogen gas </a:t>
            </a:r>
          </a:p>
        </p:txBody>
      </p:sp>
      <p:pic>
        <p:nvPicPr>
          <p:cNvPr id="4" name="Picture 3" descr="default-neptun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167" y="2597554"/>
            <a:ext cx="4461396" cy="3346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9193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Question: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>
                <a:solidFill>
                  <a:srgbClr val="FF0000"/>
                </a:solidFill>
              </a:rPr>
              <a:t>How did the solar system come to be? 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31154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-197224"/>
            <a:ext cx="8042276" cy="1336956"/>
          </a:xfrm>
        </p:spPr>
        <p:txBody>
          <a:bodyPr/>
          <a:lstStyle/>
          <a:p>
            <a:r>
              <a:rPr lang="en-US" b="1" u="sng" dirty="0" smtClean="0"/>
              <a:t>Solar System</a:t>
            </a:r>
            <a:r>
              <a:rPr lang="en-US" b="1" dirty="0" smtClean="0"/>
              <a:t> </a:t>
            </a:r>
            <a:r>
              <a:rPr lang="en-US" dirty="0" smtClean="0"/>
              <a:t>5/14/15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363134"/>
            <a:ext cx="8042276" cy="4343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Geocentric (Earth-centered) model</a:t>
            </a:r>
            <a:r>
              <a:rPr lang="en-US" sz="2800" dirty="0" smtClean="0">
                <a:solidFill>
                  <a:srgbClr val="0000FF"/>
                </a:solidFill>
              </a:rPr>
              <a:t>- early Greeks thought planets, the Sun, Moon and stars rotated around the Earth 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Heliocentric (Sun-centered) model</a:t>
            </a:r>
            <a:r>
              <a:rPr lang="en-US" sz="2800" dirty="0" smtClean="0">
                <a:solidFill>
                  <a:srgbClr val="0000FF"/>
                </a:solidFill>
              </a:rPr>
              <a:t>- Nicholas Copernicus and Galileo </a:t>
            </a:r>
            <a:r>
              <a:rPr lang="en-US" sz="2800" dirty="0" err="1" smtClean="0">
                <a:solidFill>
                  <a:srgbClr val="0000FF"/>
                </a:solidFill>
              </a:rPr>
              <a:t>Galilei</a:t>
            </a:r>
            <a:r>
              <a:rPr lang="en-US" sz="2800" dirty="0" smtClean="0">
                <a:solidFill>
                  <a:srgbClr val="0000FF"/>
                </a:solidFill>
              </a:rPr>
              <a:t> observed that the Moon Revolved around the Earth and that Earth and the other planets revolved around the Sun. </a:t>
            </a:r>
            <a:endParaRPr lang="en-US" sz="2800" dirty="0">
              <a:solidFill>
                <a:srgbClr val="0000FF"/>
              </a:solidFill>
            </a:endParaRPr>
          </a:p>
        </p:txBody>
      </p:sp>
      <p:pic>
        <p:nvPicPr>
          <p:cNvPr id="4" name="Picture 3" descr="galile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9166" y="4637617"/>
            <a:ext cx="1742434" cy="2137833"/>
          </a:xfrm>
          <a:prstGeom prst="rect">
            <a:avLst/>
          </a:prstGeom>
        </p:spPr>
      </p:pic>
      <p:pic>
        <p:nvPicPr>
          <p:cNvPr id="5" name="Picture 4" descr="geocentric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32"/>
          <a:stretch/>
        </p:blipFill>
        <p:spPr>
          <a:xfrm>
            <a:off x="2943012" y="4721900"/>
            <a:ext cx="2661921" cy="1969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8296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399" y="258234"/>
            <a:ext cx="8348133" cy="1879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Astronomical Units (AUs)</a:t>
            </a:r>
            <a:r>
              <a:rPr lang="en-US" sz="2800" dirty="0" smtClean="0">
                <a:solidFill>
                  <a:srgbClr val="0000FF"/>
                </a:solidFill>
              </a:rPr>
              <a:t>- measure distances among the objects in the solar system: 1 AU= 150 million km, the average distance from Earth to the Sun </a:t>
            </a:r>
            <a:endParaRPr lang="en-US" sz="2800" dirty="0">
              <a:solidFill>
                <a:srgbClr val="0000FF"/>
              </a:solidFill>
            </a:endParaRPr>
          </a:p>
        </p:txBody>
      </p:sp>
      <p:pic>
        <p:nvPicPr>
          <p:cNvPr id="4" name="Picture 3" descr="astronomical_distances-au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3867" y="1663700"/>
            <a:ext cx="2573866" cy="2681110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06399" y="2188635"/>
            <a:ext cx="6316134" cy="38438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pitchFamily="18" charset="2"/>
              <a:buNone/>
            </a:pPr>
            <a:r>
              <a:rPr lang="en-US" sz="2800" dirty="0" smtClean="0">
                <a:solidFill>
                  <a:schemeClr val="tx1"/>
                </a:solidFill>
              </a:rPr>
              <a:t>Astronomers believe </a:t>
            </a:r>
            <a:r>
              <a:rPr lang="en-US" sz="2800" dirty="0" smtClean="0">
                <a:solidFill>
                  <a:srgbClr val="008000"/>
                </a:solidFill>
              </a:rPr>
              <a:t>the solar system began 4.6 billion years ago.</a:t>
            </a:r>
          </a:p>
          <a:p>
            <a:pPr lvl="1"/>
            <a:r>
              <a:rPr lang="en-US" sz="2600" dirty="0" smtClean="0">
                <a:solidFill>
                  <a:srgbClr val="008000"/>
                </a:solidFill>
              </a:rPr>
              <a:t>A cloud of gas, ice and dust formed slowly </a:t>
            </a:r>
          </a:p>
          <a:p>
            <a:pPr lvl="1"/>
            <a:r>
              <a:rPr lang="en-US" sz="2600" dirty="0" smtClean="0">
                <a:solidFill>
                  <a:srgbClr val="008000"/>
                </a:solidFill>
              </a:rPr>
              <a:t>Shock waves (possibly from a supernova, or exploding star)  might have caused the cloud to compress</a:t>
            </a:r>
          </a:p>
          <a:p>
            <a:pPr marL="0" indent="0">
              <a:buFont typeface="Wingdings 2" pitchFamily="18" charset="2"/>
              <a:buNone/>
            </a:pPr>
            <a:endParaRPr lang="en-US" sz="2800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5825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 noGrp="1"/>
          </p:cNvSpPr>
          <p:nvPr>
            <p:ph idx="1"/>
          </p:nvPr>
        </p:nvSpPr>
        <p:spPr>
          <a:xfrm>
            <a:off x="549275" y="812800"/>
            <a:ext cx="8042275" cy="5130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2600" dirty="0" smtClean="0">
                <a:solidFill>
                  <a:srgbClr val="008000"/>
                </a:solidFill>
              </a:rPr>
              <a:t>Cloud became more dense, rotated faster, heated up, and flattened to form a disc </a:t>
            </a:r>
          </a:p>
          <a:p>
            <a:pPr lvl="1"/>
            <a:r>
              <a:rPr lang="en-US" sz="2600" dirty="0" smtClean="0">
                <a:solidFill>
                  <a:srgbClr val="008000"/>
                </a:solidFill>
              </a:rPr>
              <a:t>Heated material from contracting cloud triggered nuclear fusion forming the Sun, material left behind became objects of solar system. </a:t>
            </a:r>
            <a:endParaRPr lang="en-US" sz="2800" dirty="0">
              <a:solidFill>
                <a:srgbClr val="008000"/>
              </a:solidFill>
            </a:endParaRPr>
          </a:p>
        </p:txBody>
      </p:sp>
      <p:pic>
        <p:nvPicPr>
          <p:cNvPr id="5" name="Picture 4" descr="Galaxy-illustratio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4400" y="3707341"/>
            <a:ext cx="4758267" cy="267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4236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-249649"/>
            <a:ext cx="8042276" cy="1336956"/>
          </a:xfrm>
        </p:spPr>
        <p:txBody>
          <a:bodyPr/>
          <a:lstStyle/>
          <a:p>
            <a:r>
              <a:rPr lang="en-US" b="1" u="sng" dirty="0" smtClean="0"/>
              <a:t>Earth’s Motion</a:t>
            </a:r>
            <a:r>
              <a:rPr lang="en-US" dirty="0" smtClean="0"/>
              <a:t> 4/28/15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6572" y="1104186"/>
            <a:ext cx="8817428" cy="4343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The sun is the nearest star to Earth and has a diameter 100 times greater than Earth’s. </a:t>
            </a:r>
          </a:p>
          <a:p>
            <a:pPr marL="0" indent="0">
              <a:buNone/>
            </a:pPr>
            <a:r>
              <a:rPr lang="en-US" sz="2800" dirty="0" smtClean="0"/>
              <a:t>The sun’s core reaches temperatures over 15,000,000°C, with the surface reaching temps of 5,500</a:t>
            </a:r>
            <a:r>
              <a:rPr lang="en-US" sz="2800" dirty="0"/>
              <a:t>°</a:t>
            </a:r>
            <a:r>
              <a:rPr lang="en-US" sz="2800" dirty="0" smtClean="0"/>
              <a:t>C. 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008000"/>
                </a:solidFill>
              </a:rPr>
              <a:t>A small part of this energy reaches Earth as light and thermal energy. </a:t>
            </a:r>
            <a:endParaRPr lang="en-US" sz="2800" dirty="0">
              <a:solidFill>
                <a:srgbClr val="008000"/>
              </a:solidFill>
            </a:endParaRPr>
          </a:p>
        </p:txBody>
      </p:sp>
      <p:pic>
        <p:nvPicPr>
          <p:cNvPr id="4" name="Picture 3" descr="sun-etc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3571" y="4405421"/>
            <a:ext cx="4146552" cy="2325579"/>
          </a:xfrm>
          <a:prstGeom prst="rect">
            <a:avLst/>
          </a:prstGeom>
        </p:spPr>
      </p:pic>
      <p:pic>
        <p:nvPicPr>
          <p:cNvPr id="5" name="Picture 4" descr="earth_and_su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343" y="4862286"/>
            <a:ext cx="1929351" cy="1868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6343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9941" y="440266"/>
            <a:ext cx="8391525" cy="52832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>
                <a:solidFill>
                  <a:schemeClr val="tx1"/>
                </a:solidFill>
              </a:rPr>
              <a:t>Objects that orbit the Sun: 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Planets</a:t>
            </a:r>
            <a:r>
              <a:rPr lang="en-US" sz="2800" dirty="0" smtClean="0">
                <a:solidFill>
                  <a:srgbClr val="0000FF"/>
                </a:solidFill>
              </a:rPr>
              <a:t>- a planet must orbit the Sun, have a nearly spherical shape and have a mass much larger than the total mass of all other objects 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Dwarf Planets</a:t>
            </a:r>
            <a:r>
              <a:rPr lang="en-US" sz="2800" dirty="0" smtClean="0">
                <a:solidFill>
                  <a:srgbClr val="0000FF"/>
                </a:solidFill>
              </a:rPr>
              <a:t>- spherical shaped object that orbits the Sun but does not have more mass than the objects than the objects in nearby orbits </a:t>
            </a:r>
            <a:endParaRPr lang="en-US" sz="2800" dirty="0">
              <a:solidFill>
                <a:srgbClr val="0000FF"/>
              </a:solidFill>
            </a:endParaRPr>
          </a:p>
        </p:txBody>
      </p:sp>
      <p:pic>
        <p:nvPicPr>
          <p:cNvPr id="4" name="Picture 3" descr="3-5-dwarfplanets.01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1732" y="4102099"/>
            <a:ext cx="3877735" cy="2755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7681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9942" y="355598"/>
            <a:ext cx="4045754" cy="582506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Asteroid</a:t>
            </a:r>
            <a:r>
              <a:rPr lang="en-US" sz="2800" dirty="0" smtClean="0">
                <a:solidFill>
                  <a:srgbClr val="0000FF"/>
                </a:solidFill>
              </a:rPr>
              <a:t>- millions of small, rocky objects that orbit the Sun in an asteroid belt, range in size from &lt;1 meter to several hundred km 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Comet</a:t>
            </a:r>
            <a:r>
              <a:rPr lang="en-US" sz="2800" dirty="0" smtClean="0">
                <a:solidFill>
                  <a:srgbClr val="0000FF"/>
                </a:solidFill>
              </a:rPr>
              <a:t>- made of gas, dust and ice and moves around the Sun in an oval-shaped orbit 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Meteoroids</a:t>
            </a:r>
            <a:r>
              <a:rPr lang="en-US" sz="2800" dirty="0" smtClean="0">
                <a:solidFill>
                  <a:srgbClr val="0000FF"/>
                </a:solidFill>
              </a:rPr>
              <a:t>- debris left by colliding asteroids or dispersing comets </a:t>
            </a:r>
            <a:endParaRPr lang="en-US" sz="2800" dirty="0">
              <a:solidFill>
                <a:srgbClr val="0000FF"/>
              </a:solidFill>
            </a:endParaRPr>
          </a:p>
        </p:txBody>
      </p:sp>
      <p:pic>
        <p:nvPicPr>
          <p:cNvPr id="4" name="Picture 3" descr="527890_261750397292980_500133553_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5696" y="355598"/>
            <a:ext cx="4718304" cy="5825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0959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Question: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>
                <a:solidFill>
                  <a:srgbClr val="FF0000"/>
                </a:solidFill>
              </a:rPr>
              <a:t>What does the life of a star depend on? 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31154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Stars and Galaxies </a:t>
            </a:r>
            <a:endParaRPr lang="en-US" b="1" u="sng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Ancient Greeks, Romans and other early cultures observed patterns of stars in the night sky called </a:t>
            </a:r>
            <a:r>
              <a:rPr lang="en-US" sz="2800" dirty="0" smtClean="0">
                <a:solidFill>
                  <a:srgbClr val="FF0000"/>
                </a:solidFill>
              </a:rPr>
              <a:t>constellations</a:t>
            </a:r>
            <a:r>
              <a:rPr lang="en-US" sz="2800" dirty="0" smtClean="0"/>
              <a:t>. Starts in the sky can be found at specific locations within a constellation. </a:t>
            </a:r>
            <a:endParaRPr lang="en-US" sz="2800" dirty="0"/>
          </a:p>
        </p:txBody>
      </p:sp>
      <p:pic>
        <p:nvPicPr>
          <p:cNvPr id="3" name="Picture 2" descr="Autumn and Winter Constellations Map by Joy Laform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419" y="3937309"/>
            <a:ext cx="7153574" cy="2682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4322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tg00964810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111" r="-24111"/>
          <a:stretch>
            <a:fillRect/>
          </a:stretch>
        </p:blipFill>
        <p:spPr>
          <a:xfrm>
            <a:off x="-1265359" y="384366"/>
            <a:ext cx="11753121" cy="6347520"/>
          </a:xfrm>
        </p:spPr>
      </p:pic>
    </p:spTree>
    <p:extLst>
      <p:ext uri="{BB962C8B-B14F-4D97-AF65-F5344CB8AC3E}">
        <p14:creationId xmlns:p14="http://schemas.microsoft.com/office/powerpoint/2010/main" val="25029205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551481"/>
            <a:ext cx="8042276" cy="53921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Characteristics used to classify stars include </a:t>
            </a:r>
            <a:r>
              <a:rPr lang="en-US" sz="2800" dirty="0" smtClean="0">
                <a:solidFill>
                  <a:srgbClr val="3366FF"/>
                </a:solidFill>
              </a:rPr>
              <a:t>color, temperature, size, composition </a:t>
            </a:r>
            <a:r>
              <a:rPr lang="en-US" sz="2800" dirty="0" smtClean="0"/>
              <a:t>and</a:t>
            </a:r>
            <a:r>
              <a:rPr lang="en-US" sz="2800" dirty="0" smtClean="0">
                <a:solidFill>
                  <a:srgbClr val="3366FF"/>
                </a:solidFill>
              </a:rPr>
              <a:t> brightness</a:t>
            </a:r>
            <a:r>
              <a:rPr lang="en-US" sz="2800" dirty="0" smtClean="0"/>
              <a:t>. 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Absolute magnitude</a:t>
            </a:r>
            <a:r>
              <a:rPr lang="en-US" sz="2800" dirty="0" smtClean="0">
                <a:solidFill>
                  <a:srgbClr val="0000FF"/>
                </a:solidFill>
              </a:rPr>
              <a:t>- measure of the amount of light a star gives off  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Apparent magnitude</a:t>
            </a:r>
            <a:r>
              <a:rPr lang="en-US" sz="2800" dirty="0" smtClean="0">
                <a:solidFill>
                  <a:srgbClr val="0000FF"/>
                </a:solidFill>
              </a:rPr>
              <a:t>- measure of amount of light received on Earth 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Light year</a:t>
            </a:r>
            <a:r>
              <a:rPr lang="en-US" sz="2800" dirty="0" smtClean="0">
                <a:solidFill>
                  <a:srgbClr val="0000FF"/>
                </a:solidFill>
              </a:rPr>
              <a:t>- distance that light travels in one year; </a:t>
            </a:r>
            <a:r>
              <a:rPr lang="en-US" sz="2800" dirty="0" smtClean="0"/>
              <a:t>light travels at 300,000 km/s or about 9.5 trillion km in one year.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0780927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467923"/>
            <a:ext cx="8042276" cy="54756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Scientists study the</a:t>
            </a:r>
            <a:r>
              <a:rPr lang="en-US" sz="2800" dirty="0" smtClean="0">
                <a:solidFill>
                  <a:srgbClr val="FF0000"/>
                </a:solidFill>
              </a:rPr>
              <a:t> spectra</a:t>
            </a:r>
            <a:r>
              <a:rPr lang="en-US" sz="2800" dirty="0" smtClean="0"/>
              <a:t>, or range of wavelengths, stars emit using an instrument called a </a:t>
            </a:r>
            <a:r>
              <a:rPr lang="en-US" sz="2800" dirty="0" smtClean="0">
                <a:solidFill>
                  <a:srgbClr val="FF0000"/>
                </a:solidFill>
              </a:rPr>
              <a:t>spectroscope</a:t>
            </a:r>
            <a:r>
              <a:rPr lang="en-US" sz="2800" dirty="0" smtClean="0"/>
              <a:t>, which can spread the light into different wavelengths. </a:t>
            </a:r>
          </a:p>
          <a:p>
            <a:pPr marL="0" indent="0">
              <a:buNone/>
            </a:pPr>
            <a:r>
              <a:rPr lang="en-US" sz="2800" dirty="0" smtClean="0"/>
              <a:t>A </a:t>
            </a:r>
            <a:r>
              <a:rPr lang="en-US" sz="2800" dirty="0" smtClean="0">
                <a:solidFill>
                  <a:srgbClr val="008000"/>
                </a:solidFill>
              </a:rPr>
              <a:t>star is “born” </a:t>
            </a:r>
            <a:r>
              <a:rPr lang="en-US" sz="2800" dirty="0" smtClean="0"/>
              <a:t>when the contracting gas and dust from a </a:t>
            </a:r>
            <a:r>
              <a:rPr lang="en-US" sz="2800" dirty="0" smtClean="0">
                <a:solidFill>
                  <a:srgbClr val="FF0000"/>
                </a:solidFill>
              </a:rPr>
              <a:t>nebula</a:t>
            </a:r>
            <a:r>
              <a:rPr lang="en-US" sz="2800" dirty="0" smtClean="0"/>
              <a:t>, or large cloud, become so dense and hot that nuclear fusion starts. After a </a:t>
            </a:r>
            <a:r>
              <a:rPr lang="en-US" sz="2800" dirty="0" smtClean="0">
                <a:solidFill>
                  <a:srgbClr val="008000"/>
                </a:solidFill>
              </a:rPr>
              <a:t>star runs out of fuel</a:t>
            </a:r>
            <a:r>
              <a:rPr lang="en-US" sz="2800" dirty="0" smtClean="0"/>
              <a:t>, it becomes a </a:t>
            </a:r>
            <a:r>
              <a:rPr lang="en-US" sz="2800" dirty="0" smtClean="0">
                <a:solidFill>
                  <a:srgbClr val="FF0000"/>
                </a:solidFill>
              </a:rPr>
              <a:t>white dwarf</a:t>
            </a:r>
            <a:r>
              <a:rPr lang="en-US" sz="2800" dirty="0" smtClean="0"/>
              <a:t>, a </a:t>
            </a:r>
            <a:r>
              <a:rPr lang="en-US" sz="2800" dirty="0" smtClean="0">
                <a:solidFill>
                  <a:srgbClr val="FF0000"/>
                </a:solidFill>
              </a:rPr>
              <a:t>neutron star</a:t>
            </a:r>
            <a:r>
              <a:rPr lang="en-US" sz="2800" dirty="0" smtClean="0"/>
              <a:t>, or a </a:t>
            </a:r>
            <a:r>
              <a:rPr lang="en-US" sz="2800" dirty="0" smtClean="0">
                <a:solidFill>
                  <a:srgbClr val="FF0000"/>
                </a:solidFill>
              </a:rPr>
              <a:t>black hole</a:t>
            </a:r>
            <a:r>
              <a:rPr lang="en-US" sz="2800" dirty="0" smtClean="0"/>
              <a:t>. 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3366FF"/>
                </a:solidFill>
              </a:rPr>
              <a:t>Most stars are members of groups of two or more stars called star systems. </a:t>
            </a:r>
          </a:p>
        </p:txBody>
      </p:sp>
    </p:spTree>
    <p:extLst>
      <p:ext uri="{BB962C8B-B14F-4D97-AF65-F5344CB8AC3E}">
        <p14:creationId xmlns:p14="http://schemas.microsoft.com/office/powerpoint/2010/main" val="33969909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tarlifecycle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0924"/>
            <a:ext cx="9213966" cy="6454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08518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581140"/>
            <a:ext cx="8277188" cy="56176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Galaxy</a:t>
            </a:r>
            <a:r>
              <a:rPr lang="en-US" sz="2800" dirty="0" smtClean="0">
                <a:solidFill>
                  <a:srgbClr val="0000FF"/>
                </a:solidFill>
              </a:rPr>
              <a:t>- huge group of single stars, star systems, star clusters dust and gas bound together by gravity; astronomers classify most galaxies into the following types: </a:t>
            </a:r>
          </a:p>
          <a:p>
            <a:pPr lvl="1">
              <a:buFont typeface="Wingdings" charset="2"/>
              <a:buChar char="Ø"/>
            </a:pPr>
            <a:r>
              <a:rPr lang="en-US" sz="2800" dirty="0" smtClean="0">
                <a:solidFill>
                  <a:srgbClr val="FF0000"/>
                </a:solidFill>
              </a:rPr>
              <a:t>Spiral</a:t>
            </a:r>
            <a:r>
              <a:rPr lang="en-US" sz="2800" dirty="0" smtClean="0"/>
              <a:t>- has bulge in middle and arms outward; Milky Way </a:t>
            </a:r>
          </a:p>
          <a:p>
            <a:pPr lvl="1">
              <a:buFont typeface="Wingdings" charset="2"/>
              <a:buChar char="Ø"/>
            </a:pPr>
            <a:r>
              <a:rPr lang="en-US" sz="2800" dirty="0" smtClean="0">
                <a:solidFill>
                  <a:srgbClr val="FF0000"/>
                </a:solidFill>
              </a:rPr>
              <a:t>Elliptica</a:t>
            </a:r>
            <a:r>
              <a:rPr lang="en-US" sz="2800" dirty="0" smtClean="0"/>
              <a:t>l- round or flattened; contains old stars </a:t>
            </a:r>
          </a:p>
          <a:p>
            <a:pPr lvl="1">
              <a:buFont typeface="Wingdings" charset="2"/>
              <a:buChar char="Ø"/>
            </a:pPr>
            <a:r>
              <a:rPr lang="en-US" sz="2800" dirty="0" smtClean="0">
                <a:solidFill>
                  <a:srgbClr val="FF0000"/>
                </a:solidFill>
              </a:rPr>
              <a:t>Irregular</a:t>
            </a:r>
            <a:r>
              <a:rPr lang="en-US" sz="2800" dirty="0" smtClean="0"/>
              <a:t>- no regular shape; generally bright; young stars </a:t>
            </a:r>
          </a:p>
          <a:p>
            <a:pPr lvl="1">
              <a:buFont typeface="Wingdings" charset="2"/>
              <a:buChar char="Ø"/>
            </a:pPr>
            <a:r>
              <a:rPr lang="en-US" sz="2800" dirty="0" smtClean="0">
                <a:solidFill>
                  <a:srgbClr val="FF0000"/>
                </a:solidFill>
              </a:rPr>
              <a:t>Quasars</a:t>
            </a:r>
            <a:r>
              <a:rPr lang="en-US" sz="2800" dirty="0" smtClean="0"/>
              <a:t>- active young galaxies with black holes at their centers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5868610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log26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758" y="0"/>
            <a:ext cx="72227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1462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382814"/>
            <a:ext cx="8042276" cy="51997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Earth </a:t>
            </a:r>
            <a:r>
              <a:rPr lang="en-US" sz="2800" dirty="0" smtClean="0">
                <a:solidFill>
                  <a:srgbClr val="FF0000"/>
                </a:solidFill>
              </a:rPr>
              <a:t>orbits</a:t>
            </a:r>
            <a:r>
              <a:rPr lang="en-US" sz="2800" dirty="0" smtClean="0"/>
              <a:t>, or follows a path, around the sun making one complete </a:t>
            </a:r>
            <a:r>
              <a:rPr lang="en-US" sz="2800" dirty="0" smtClean="0">
                <a:solidFill>
                  <a:srgbClr val="FF0000"/>
                </a:solidFill>
              </a:rPr>
              <a:t>revolution</a:t>
            </a:r>
            <a:r>
              <a:rPr lang="en-US" sz="2800" dirty="0" smtClean="0"/>
              <a:t> every 365.24 days dye to the Sun’s gravitational pull. </a:t>
            </a:r>
          </a:p>
          <a:p>
            <a:pPr marL="0" indent="0">
              <a:buNone/>
            </a:pPr>
            <a:r>
              <a:rPr lang="en-US" sz="2800" dirty="0" smtClean="0"/>
              <a:t>As Earth revolves around the Sun, it </a:t>
            </a:r>
            <a:r>
              <a:rPr lang="en-US" sz="2800" dirty="0" smtClean="0">
                <a:solidFill>
                  <a:srgbClr val="FF0000"/>
                </a:solidFill>
              </a:rPr>
              <a:t>rotates</a:t>
            </a:r>
            <a:r>
              <a:rPr lang="en-US" sz="2800" dirty="0" smtClean="0"/>
              <a:t>, or spins on its </a:t>
            </a:r>
            <a:r>
              <a:rPr lang="en-US" sz="2800" dirty="0" smtClean="0">
                <a:solidFill>
                  <a:srgbClr val="FF0000"/>
                </a:solidFill>
              </a:rPr>
              <a:t>rotational axis</a:t>
            </a:r>
            <a:r>
              <a:rPr lang="en-US" sz="2800" dirty="0" smtClean="0"/>
              <a:t>. </a:t>
            </a:r>
          </a:p>
        </p:txBody>
      </p:sp>
      <p:pic>
        <p:nvPicPr>
          <p:cNvPr id="4" name="Picture 3" descr="night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286" y="2982686"/>
            <a:ext cx="63500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8956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624188"/>
            <a:ext cx="8042276" cy="53194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Big Bang Theory</a:t>
            </a:r>
            <a:r>
              <a:rPr lang="en-US" sz="2800" dirty="0" smtClean="0">
                <a:solidFill>
                  <a:srgbClr val="0000FF"/>
                </a:solidFill>
              </a:rPr>
              <a:t>- universe probably began about 13.7 billion years ago with an enormous explosion- galaxies still expanding from explosion </a:t>
            </a:r>
          </a:p>
          <a:p>
            <a:pPr marL="0" indent="0">
              <a:buNone/>
            </a:pPr>
            <a:endParaRPr lang="en-US" sz="2800" dirty="0">
              <a:solidFill>
                <a:srgbClr val="0000FF"/>
              </a:solidFill>
            </a:endParaRPr>
          </a:p>
        </p:txBody>
      </p:sp>
      <p:pic>
        <p:nvPicPr>
          <p:cNvPr id="4" name="Picture 3" descr="bb_theor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226" y="2496752"/>
            <a:ext cx="6576479" cy="4116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2231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Question: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>
                <a:solidFill>
                  <a:srgbClr val="FF0000"/>
                </a:solidFill>
              </a:rPr>
              <a:t>How do scientists use the fossil record to create a time scale of the Earth’s history? 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4408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-205839"/>
            <a:ext cx="8042276" cy="1336956"/>
          </a:xfrm>
        </p:spPr>
        <p:txBody>
          <a:bodyPr/>
          <a:lstStyle/>
          <a:p>
            <a:r>
              <a:rPr lang="en-US" b="1" u="sng" dirty="0" smtClean="0"/>
              <a:t>The Fossil </a:t>
            </a:r>
            <a:r>
              <a:rPr lang="en-US" b="1" u="sng" dirty="0" smtClean="0"/>
              <a:t>Record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600201"/>
            <a:ext cx="5504115" cy="43434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Paleontologist</a:t>
            </a:r>
            <a:r>
              <a:rPr lang="en-US" sz="2800" dirty="0" smtClean="0">
                <a:solidFill>
                  <a:srgbClr val="0000FF"/>
                </a:solidFill>
              </a:rPr>
              <a:t>—scientist who studies fossils, or the preserved remains or traces of organisms that lived in the past. 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Fossil record</a:t>
            </a:r>
            <a:r>
              <a:rPr lang="en-US" sz="2800" dirty="0" smtClean="0">
                <a:solidFill>
                  <a:srgbClr val="0000FF"/>
                </a:solidFill>
              </a:rPr>
              <a:t>—collections of fossils organized to proved evidence about history of life on Earth, including how organisms have changed overtime.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ur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5127" y="1303282"/>
            <a:ext cx="2086424" cy="1591203"/>
          </a:xfrm>
          <a:prstGeom prst="rect">
            <a:avLst/>
          </a:prstGeom>
        </p:spPr>
      </p:pic>
      <p:pic>
        <p:nvPicPr>
          <p:cNvPr id="5" name="Picture 4" descr="Time Scal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3389" y="3093560"/>
            <a:ext cx="2870000" cy="379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557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8825040"/>
              </p:ext>
            </p:extLst>
          </p:nvPr>
        </p:nvGraphicFramePr>
        <p:xfrm>
          <a:off x="202894" y="230937"/>
          <a:ext cx="8704001" cy="443431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658652"/>
                <a:gridCol w="3026901"/>
                <a:gridCol w="3018448"/>
              </a:tblGrid>
              <a:tr h="593838"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rgbClr val="008000"/>
                          </a:solidFill>
                        </a:rPr>
                        <a:t>The formation of fossils are rare events but can occur by: 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Petrified</a:t>
                      </a:r>
                      <a:r>
                        <a:rPr lang="en-US" sz="2400" baseline="0" dirty="0" smtClean="0">
                          <a:solidFill>
                            <a:srgbClr val="FF0000"/>
                          </a:solidFill>
                        </a:rPr>
                        <a:t> fossils 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Molds</a:t>
                      </a:r>
                      <a:r>
                        <a:rPr lang="en-US" sz="2400" baseline="0" dirty="0" smtClean="0">
                          <a:solidFill>
                            <a:srgbClr val="FF0000"/>
                          </a:solidFill>
                        </a:rPr>
                        <a:t> and Casts 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Preserved Remains 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Arial"/>
                        <a:buNone/>
                      </a:pPr>
                      <a:r>
                        <a:rPr lang="en-US" sz="2400" dirty="0" smtClean="0">
                          <a:solidFill>
                            <a:srgbClr val="000090"/>
                          </a:solidFill>
                        </a:rPr>
                        <a:t>Remains</a:t>
                      </a:r>
                      <a:r>
                        <a:rPr lang="en-US" sz="2400" baseline="0" dirty="0" smtClean="0">
                          <a:solidFill>
                            <a:srgbClr val="000090"/>
                          </a:solidFill>
                        </a:rPr>
                        <a:t> are buried in sediment then change to rock over time</a:t>
                      </a:r>
                      <a:endParaRPr lang="en-US" sz="2400" dirty="0">
                        <a:solidFill>
                          <a:srgbClr val="00009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/>
                        <a:buNone/>
                      </a:pPr>
                      <a:r>
                        <a:rPr lang="en-US" sz="2400" dirty="0" smtClean="0">
                          <a:solidFill>
                            <a:srgbClr val="000090"/>
                          </a:solidFill>
                        </a:rPr>
                        <a:t>Hollow spaces in sediment</a:t>
                      </a:r>
                      <a:r>
                        <a:rPr lang="en-US" sz="2400" baseline="0" dirty="0" smtClean="0">
                          <a:solidFill>
                            <a:srgbClr val="000090"/>
                          </a:solidFill>
                        </a:rPr>
                        <a:t> in the shape of an organism is called a </a:t>
                      </a:r>
                      <a:r>
                        <a:rPr lang="en-US" sz="2400" baseline="0" dirty="0" smtClean="0">
                          <a:solidFill>
                            <a:srgbClr val="FF0000"/>
                          </a:solidFill>
                        </a:rPr>
                        <a:t>mold</a:t>
                      </a:r>
                      <a:r>
                        <a:rPr lang="en-US" sz="2400" baseline="0" dirty="0" smtClean="0">
                          <a:solidFill>
                            <a:srgbClr val="000090"/>
                          </a:solidFill>
                        </a:rPr>
                        <a:t>; when a mold becomes filled with hardened materials it becomes a </a:t>
                      </a:r>
                      <a:r>
                        <a:rPr lang="en-US" sz="2400" baseline="0" dirty="0" smtClean="0">
                          <a:solidFill>
                            <a:srgbClr val="FF0000"/>
                          </a:solidFill>
                        </a:rPr>
                        <a:t>cast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/>
                        <a:buNone/>
                      </a:pPr>
                      <a:r>
                        <a:rPr lang="en-US" sz="2400" dirty="0" smtClean="0">
                          <a:solidFill>
                            <a:srgbClr val="000090"/>
                          </a:solidFill>
                        </a:rPr>
                        <a:t>Quickly buried organisms</a:t>
                      </a:r>
                      <a:r>
                        <a:rPr lang="en-US" sz="2400" baseline="0" dirty="0" smtClean="0">
                          <a:solidFill>
                            <a:srgbClr val="000090"/>
                          </a:solidFill>
                        </a:rPr>
                        <a:t> are preserved by ice, volcanic ash or clay before they begin to decay </a:t>
                      </a:r>
                      <a:endParaRPr lang="en-US" sz="2400" dirty="0">
                        <a:solidFill>
                          <a:srgbClr val="00009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" name="Picture 4" descr="imag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299" y="4980391"/>
            <a:ext cx="1863850" cy="1705224"/>
          </a:xfrm>
          <a:prstGeom prst="rect">
            <a:avLst/>
          </a:prstGeom>
        </p:spPr>
      </p:pic>
      <p:pic>
        <p:nvPicPr>
          <p:cNvPr id="6" name="Picture 5" descr="ur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1840" y="4980391"/>
            <a:ext cx="2226724" cy="1767241"/>
          </a:xfrm>
          <a:prstGeom prst="rect">
            <a:avLst/>
          </a:prstGeom>
        </p:spPr>
      </p:pic>
      <p:pic>
        <p:nvPicPr>
          <p:cNvPr id="7" name="Picture 6" descr="f-d-9b3bab06e74eae59a369340228cbc8b1958dc80692c27fb466150764+IMAGE+IMAG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3275" y="4980391"/>
            <a:ext cx="2249403" cy="1687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2777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898" y="241275"/>
            <a:ext cx="8692468" cy="3958780"/>
          </a:xfrm>
        </p:spPr>
        <p:txBody>
          <a:bodyPr numCol="2" spcCol="457200">
            <a:noAutofit/>
          </a:bodyPr>
          <a:lstStyle/>
          <a:p>
            <a:pPr marL="0" indent="0">
              <a:buNone/>
            </a:pPr>
            <a:r>
              <a:rPr lang="en-US" sz="2600" dirty="0" smtClean="0">
                <a:solidFill>
                  <a:srgbClr val="FF0000"/>
                </a:solidFill>
              </a:rPr>
              <a:t>Relative Dating: </a:t>
            </a:r>
          </a:p>
          <a:p>
            <a:pPr marL="0" indent="0">
              <a:buNone/>
            </a:pPr>
            <a:r>
              <a:rPr lang="en-US" sz="2600" dirty="0" smtClean="0">
                <a:solidFill>
                  <a:srgbClr val="0000FF"/>
                </a:solidFill>
              </a:rPr>
              <a:t>Age of fossils are determined by comparing its placement  with that of fossils in other layers of rock </a:t>
            </a:r>
          </a:p>
          <a:p>
            <a:pPr marL="0" indent="0">
              <a:buNone/>
            </a:pPr>
            <a:endParaRPr lang="en-US" sz="2600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sz="2600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sz="2600" dirty="0" smtClean="0">
                <a:solidFill>
                  <a:srgbClr val="FF0000"/>
                </a:solidFill>
              </a:rPr>
              <a:t>Radioactive Dating: </a:t>
            </a:r>
          </a:p>
          <a:p>
            <a:pPr marL="0" indent="0">
              <a:buNone/>
            </a:pPr>
            <a:r>
              <a:rPr lang="en-US" sz="2600" dirty="0" smtClean="0">
                <a:solidFill>
                  <a:srgbClr val="0000FF"/>
                </a:solidFill>
              </a:rPr>
              <a:t>Involves measuring the amounts of radioactive isotopes in a sample to determine its actual age </a:t>
            </a:r>
            <a:endParaRPr lang="en-US" sz="2600" dirty="0">
              <a:solidFill>
                <a:srgbClr val="0000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6897" y="3128402"/>
            <a:ext cx="8692469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600" dirty="0" smtClean="0">
                <a:solidFill>
                  <a:srgbClr val="008000"/>
                </a:solidFill>
              </a:rPr>
              <a:t>Paleontologists use the </a:t>
            </a:r>
            <a:r>
              <a:rPr lang="en-US" sz="2600" dirty="0" smtClean="0">
                <a:solidFill>
                  <a:srgbClr val="FF0000"/>
                </a:solidFill>
              </a:rPr>
              <a:t>geological time scale </a:t>
            </a:r>
            <a:r>
              <a:rPr lang="en-US" sz="2600" dirty="0" smtClean="0">
                <a:solidFill>
                  <a:srgbClr val="008000"/>
                </a:solidFill>
              </a:rPr>
              <a:t>or a “calendar” of Earth’s history, to represent evolutionary time. </a:t>
            </a:r>
          </a:p>
          <a:p>
            <a:pPr marL="342900" indent="-342900">
              <a:buFont typeface="Arial"/>
              <a:buChar char="•"/>
            </a:pPr>
            <a:r>
              <a:rPr lang="en-US" sz="2600" dirty="0" smtClean="0">
                <a:solidFill>
                  <a:srgbClr val="008000"/>
                </a:solidFill>
              </a:rPr>
              <a:t>After </a:t>
            </a:r>
            <a:r>
              <a:rPr lang="en-US" sz="2600" dirty="0" smtClean="0">
                <a:solidFill>
                  <a:srgbClr val="FF0000"/>
                </a:solidFill>
              </a:rPr>
              <a:t>Precambrian Time</a:t>
            </a:r>
            <a:r>
              <a:rPr lang="en-US" sz="2600" dirty="0" smtClean="0">
                <a:solidFill>
                  <a:srgbClr val="008000"/>
                </a:solidFill>
              </a:rPr>
              <a:t>, the geological time scale is divided into </a:t>
            </a:r>
            <a:r>
              <a:rPr lang="en-US" sz="2600" dirty="0" smtClean="0">
                <a:solidFill>
                  <a:srgbClr val="FF0000"/>
                </a:solidFill>
              </a:rPr>
              <a:t>eras</a:t>
            </a:r>
            <a:r>
              <a:rPr lang="en-US" sz="2600" dirty="0" smtClean="0">
                <a:solidFill>
                  <a:srgbClr val="008000"/>
                </a:solidFill>
              </a:rPr>
              <a:t> (Paleozoic, Mesozoic and Cenozoic) and those are subdivided into </a:t>
            </a:r>
            <a:r>
              <a:rPr lang="en-US" sz="2600" dirty="0" smtClean="0">
                <a:solidFill>
                  <a:srgbClr val="FF0000"/>
                </a:solidFill>
              </a:rPr>
              <a:t>periods</a:t>
            </a:r>
            <a:r>
              <a:rPr lang="en-US" sz="2600" dirty="0" smtClean="0">
                <a:solidFill>
                  <a:srgbClr val="008000"/>
                </a:solidFill>
              </a:rPr>
              <a:t>, which range in length from tens of millions of years to less than two million years.   </a:t>
            </a:r>
            <a:endParaRPr lang="en-US" sz="2600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23105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gesofRockCORREC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2635" y="0"/>
            <a:ext cx="65659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7520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616858"/>
            <a:ext cx="8042276" cy="50183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Because Earth’s surface is curved, different parts of the Earth’s surface receive different amounts of the Sun’s energy. </a:t>
            </a:r>
          </a:p>
          <a:p>
            <a:pPr marL="0" indent="0">
              <a:buNone/>
            </a:pPr>
            <a:r>
              <a:rPr lang="en-US" sz="2800" dirty="0" smtClean="0"/>
              <a:t>Earth’s orbit is an </a:t>
            </a:r>
            <a:r>
              <a:rPr lang="en-US" sz="2800" dirty="0" smtClean="0">
                <a:solidFill>
                  <a:srgbClr val="FF0000"/>
                </a:solidFill>
              </a:rPr>
              <a:t>ellipse</a:t>
            </a:r>
            <a:r>
              <a:rPr lang="en-US" sz="2800" dirty="0" smtClean="0"/>
              <a:t>, or an elongated, closed curve. </a:t>
            </a:r>
            <a:r>
              <a:rPr lang="en-US" sz="2800" dirty="0" smtClean="0">
                <a:solidFill>
                  <a:srgbClr val="008000"/>
                </a:solidFill>
              </a:rPr>
              <a:t>Because the sun is not centered in the ellipse, the distance between the Sun and the Earth change during the year. </a:t>
            </a:r>
          </a:p>
        </p:txBody>
      </p:sp>
      <p:pic>
        <p:nvPicPr>
          <p:cNvPr id="4" name="Picture 3" descr="earth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220" y="3976857"/>
            <a:ext cx="6213030" cy="2645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1732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290285"/>
            <a:ext cx="8042276" cy="52360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>
                <a:solidFill>
                  <a:srgbClr val="0000FF"/>
                </a:solidFill>
              </a:rPr>
              <a:t>The tilt of Earth’s rotation axis, combined with Earth’s motion around the sun causes the seasons to change. </a:t>
            </a:r>
          </a:p>
          <a:p>
            <a:pPr lvl="1"/>
            <a:r>
              <a:rPr lang="en-US" sz="2800" dirty="0" smtClean="0"/>
              <a:t>The hemisphere tilted toward the sun receives more daylight hours, thus more total sunlight, than the hemisphere tilted away from the sun. </a:t>
            </a:r>
          </a:p>
          <a:p>
            <a:pPr lvl="1"/>
            <a:r>
              <a:rPr lang="en-US" sz="2800" dirty="0" smtClean="0"/>
              <a:t>Earth’s tilt causes the suns radiation to strike the hemispheres at different angles. </a:t>
            </a:r>
          </a:p>
        </p:txBody>
      </p:sp>
      <p:pic>
        <p:nvPicPr>
          <p:cNvPr id="6" name="Picture 5" descr="thefourseason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142" y="4431822"/>
            <a:ext cx="5497286" cy="2426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704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earth_3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358" b="-2358"/>
          <a:stretch>
            <a:fillRect/>
          </a:stretch>
        </p:blipFill>
        <p:spPr>
          <a:xfrm>
            <a:off x="549275" y="707571"/>
            <a:ext cx="8042276" cy="5236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2349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870857"/>
            <a:ext cx="8042276" cy="50727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Solstice</a:t>
            </a:r>
            <a:r>
              <a:rPr lang="en-US" sz="2800" dirty="0" smtClean="0">
                <a:solidFill>
                  <a:srgbClr val="0000FF"/>
                </a:solidFill>
              </a:rPr>
              <a:t>- day when Earth’s rotation axis is the most toward or away from the Sun </a:t>
            </a:r>
          </a:p>
          <a:p>
            <a:pPr lvl="1"/>
            <a:r>
              <a:rPr lang="en-US" sz="2800" dirty="0" smtClean="0"/>
              <a:t>June (Summer) Solstice- June 20/21</a:t>
            </a:r>
          </a:p>
          <a:p>
            <a:pPr lvl="1"/>
            <a:r>
              <a:rPr lang="en-US" sz="2800" dirty="0" smtClean="0"/>
              <a:t>December (Winter) Solstice- Dec 21/22 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Equinox</a:t>
            </a:r>
            <a:r>
              <a:rPr lang="en-US" sz="2800" dirty="0" smtClean="0">
                <a:solidFill>
                  <a:srgbClr val="0000FF"/>
                </a:solidFill>
              </a:rPr>
              <a:t>- day when Earth’s rotation axis is leaning along Earth’s orbit, neither toward nor away from the Sun </a:t>
            </a:r>
          </a:p>
          <a:p>
            <a:pPr lvl="1"/>
            <a:r>
              <a:rPr lang="en-US" sz="2800" dirty="0" smtClean="0"/>
              <a:t>March (Spring) equinox- March 20/21</a:t>
            </a:r>
          </a:p>
          <a:p>
            <a:pPr lvl="1"/>
            <a:r>
              <a:rPr lang="en-US" sz="2800" dirty="0" smtClean="0"/>
              <a:t>September (Fall) equinox- Sept 22/23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830235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Question: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>
                <a:solidFill>
                  <a:srgbClr val="FF0000"/>
                </a:solidFill>
              </a:rPr>
              <a:t>Why does the moon appear to change shape? 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31154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Advantage">
      <a:dk1>
        <a:sysClr val="windowText" lastClr="000000"/>
      </a:dk1>
      <a:lt1>
        <a:sysClr val="window" lastClr="FFFFFF"/>
      </a:lt1>
      <a:dk2>
        <a:srgbClr val="2B142D"/>
      </a:dk2>
      <a:lt2>
        <a:srgbClr val="C3AFCC"/>
      </a:lt2>
      <a:accent1>
        <a:srgbClr val="663366"/>
      </a:accent1>
      <a:accent2>
        <a:srgbClr val="330F42"/>
      </a:accent2>
      <a:accent3>
        <a:srgbClr val="666699"/>
      </a:accent3>
      <a:accent4>
        <a:srgbClr val="999966"/>
      </a:accent4>
      <a:accent5>
        <a:srgbClr val="F7901E"/>
      </a:accent5>
      <a:accent6>
        <a:srgbClr val="A3A101"/>
      </a:accent6>
      <a:hlink>
        <a:srgbClr val="BC5FBC"/>
      </a:hlink>
      <a:folHlink>
        <a:srgbClr val="9775A7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1488</TotalTime>
  <Words>1771</Words>
  <Application>Microsoft Macintosh PowerPoint</Application>
  <PresentationFormat>On-screen Show (4:3)</PresentationFormat>
  <Paragraphs>136</Paragraphs>
  <Slides>45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6" baseType="lpstr">
      <vt:lpstr>Breeze</vt:lpstr>
      <vt:lpstr>Astronomy and Space </vt:lpstr>
      <vt:lpstr>Question: </vt:lpstr>
      <vt:lpstr>Earth’s Motion 4/28/15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Question: </vt:lpstr>
      <vt:lpstr>The Moon 5/5/15 </vt:lpstr>
      <vt:lpstr>PowerPoint Presentation</vt:lpstr>
      <vt:lpstr>PowerPoint Presentation</vt:lpstr>
      <vt:lpstr>PowerPoint Presentation</vt:lpstr>
      <vt:lpstr>PowerPoint Presentation</vt:lpstr>
      <vt:lpstr>Question: </vt:lpstr>
      <vt:lpstr>The Planets 5/7/15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Question: </vt:lpstr>
      <vt:lpstr>Solar System 5/14/15</vt:lpstr>
      <vt:lpstr>PowerPoint Presentation</vt:lpstr>
      <vt:lpstr>PowerPoint Presentation</vt:lpstr>
      <vt:lpstr>PowerPoint Presentation</vt:lpstr>
      <vt:lpstr>PowerPoint Presentation</vt:lpstr>
      <vt:lpstr>Question: </vt:lpstr>
      <vt:lpstr>Stars and Galaxies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Question: </vt:lpstr>
      <vt:lpstr>The Fossil Record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Astronomy and Space </dc:title>
  <dc:creator>Mark Anthony</dc:creator>
  <cp:lastModifiedBy>Mark Anthony</cp:lastModifiedBy>
  <cp:revision>22</cp:revision>
  <dcterms:created xsi:type="dcterms:W3CDTF">2015-04-28T15:44:29Z</dcterms:created>
  <dcterms:modified xsi:type="dcterms:W3CDTF">2015-05-28T16:28:39Z</dcterms:modified>
</cp:coreProperties>
</file>