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4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1" d="100"/>
          <a:sy n="71" d="100"/>
        </p:scale>
        <p:origin x="-112" y="-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AAF27B-1F84-2E40-AFCD-E23CCA3AAAE2}" type="datetimeFigureOut">
              <a:rPr lang="en-US" smtClean="0"/>
              <a:t>3/18/15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49B38C-28AD-DB4E-981A-D2A9E8996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5208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10677D-7AA7-334F-AFD6-46FEC9966AD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3990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clade:</a:t>
            </a:r>
            <a:r>
              <a:rPr lang="en-US" baseline="0" dirty="0" smtClean="0"/>
              <a:t> Greek </a:t>
            </a:r>
            <a:r>
              <a:rPr lang="en-US" baseline="0" dirty="0" err="1" smtClean="0"/>
              <a:t>klados</a:t>
            </a:r>
            <a:r>
              <a:rPr lang="en-US" baseline="0" dirty="0" smtClean="0"/>
              <a:t> or “branch”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10677D-7AA7-334F-AFD6-46FEC9966AD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5307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406F3-E9FF-3C41-B813-A096F08992F7}" type="datetimeFigureOut">
              <a:rPr lang="en-US" smtClean="0"/>
              <a:t>3/18/15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B4C9E-F9C0-4A42-B904-D4B45F3CD3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406F3-E9FF-3C41-B813-A096F08992F7}" type="datetimeFigureOut">
              <a:rPr lang="en-US" smtClean="0"/>
              <a:t>3/18/15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B4C9E-F9C0-4A42-B904-D4B45F3CD3D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406F3-E9FF-3C41-B813-A096F08992F7}" type="datetimeFigureOut">
              <a:rPr lang="en-US" smtClean="0"/>
              <a:t>3/18/15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B4C9E-F9C0-4A42-B904-D4B45F3CD3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406F3-E9FF-3C41-B813-A096F08992F7}" type="datetimeFigureOut">
              <a:rPr lang="en-US" smtClean="0"/>
              <a:t>3/18/15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B4C9E-F9C0-4A42-B904-D4B45F3CD3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406F3-E9FF-3C41-B813-A096F08992F7}" type="datetimeFigureOut">
              <a:rPr lang="en-US" smtClean="0"/>
              <a:t>3/18/15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B4C9E-F9C0-4A42-B904-D4B45F3CD3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406F3-E9FF-3C41-B813-A096F08992F7}" type="datetimeFigureOut">
              <a:rPr lang="en-US" smtClean="0"/>
              <a:t>3/18/15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B4C9E-F9C0-4A42-B904-D4B45F3CD3D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406F3-E9FF-3C41-B813-A096F08992F7}" type="datetimeFigureOut">
              <a:rPr lang="en-US" smtClean="0"/>
              <a:t>3/18/15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B4C9E-F9C0-4A42-B904-D4B45F3CD3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406F3-E9FF-3C41-B813-A096F08992F7}" type="datetimeFigureOut">
              <a:rPr lang="en-US" smtClean="0"/>
              <a:t>3/18/15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B4C9E-F9C0-4A42-B904-D4B45F3CD3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406F3-E9FF-3C41-B813-A096F08992F7}" type="datetimeFigureOut">
              <a:rPr lang="en-US" smtClean="0"/>
              <a:t>3/18/15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B4C9E-F9C0-4A42-B904-D4B45F3CD3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406F3-E9FF-3C41-B813-A096F08992F7}" type="datetimeFigureOut">
              <a:rPr lang="en-US" smtClean="0"/>
              <a:t>3/18/15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B4C9E-F9C0-4A42-B904-D4B45F3CD3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406F3-E9FF-3C41-B813-A096F08992F7}" type="datetimeFigureOut">
              <a:rPr lang="en-US" smtClean="0"/>
              <a:t>3/18/15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B4C9E-F9C0-4A42-B904-D4B45F3CD3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406F3-E9FF-3C41-B813-A096F08992F7}" type="datetimeFigureOut">
              <a:rPr lang="en-US" smtClean="0"/>
              <a:t>3/18/15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B4C9E-F9C0-4A42-B904-D4B45F3CD3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D54406F3-E9FF-3C41-B813-A096F08992F7}" type="datetimeFigureOut">
              <a:rPr lang="en-US" smtClean="0"/>
              <a:t>3/18/15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BF3B4C9E-F9C0-4A42-B904-D4B45F3CD3D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gi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gif"/><Relationship Id="rId3" Type="http://schemas.openxmlformats.org/officeDocument/2006/relationships/image" Target="../media/image13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4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Question: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How does the fossil record provide evidence for the theory of evolution? 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7750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3534" y="331381"/>
            <a:ext cx="8409889" cy="5177344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Sometimes classification keys are used to identify organisms by traits that are visible, however scientists today look at how closely members of groups are related. 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Phylogeny</a:t>
            </a:r>
            <a:r>
              <a:rPr lang="en-US" dirty="0" smtClean="0">
                <a:solidFill>
                  <a:srgbClr val="0000FF"/>
                </a:solidFill>
              </a:rPr>
              <a:t>—study of how living and extinct organisms are related to one another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Clade</a:t>
            </a:r>
            <a:r>
              <a:rPr lang="en-US" dirty="0" smtClean="0">
                <a:solidFill>
                  <a:srgbClr val="0000FF"/>
                </a:solidFill>
              </a:rPr>
              <a:t>—group of species that includes a single common ancestor and all descendants of that ancestor 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4" name="Picture 3" descr="cladogram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068" y="4060544"/>
            <a:ext cx="3862009" cy="2638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714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678407"/>
            <a:ext cx="8042276" cy="5265194"/>
          </a:xfrm>
        </p:spPr>
        <p:txBody>
          <a:bodyPr/>
          <a:lstStyle/>
          <a:p>
            <a:pPr marL="0" indent="0">
              <a:buNone/>
            </a:pPr>
            <a:r>
              <a:rPr lang="en-US" dirty="0" err="1" smtClean="0">
                <a:solidFill>
                  <a:srgbClr val="FF0000"/>
                </a:solidFill>
              </a:rPr>
              <a:t>Cladogram</a:t>
            </a:r>
            <a:r>
              <a:rPr lang="en-US" dirty="0" smtClean="0">
                <a:solidFill>
                  <a:srgbClr val="0000FF"/>
                </a:solidFill>
              </a:rPr>
              <a:t>—diagram that links groups of organisms by showing how evolutionary lines, or lineages, branched off from common ancestors 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Derived Character</a:t>
            </a:r>
            <a:r>
              <a:rPr lang="en-US" dirty="0" smtClean="0">
                <a:solidFill>
                  <a:srgbClr val="0000FF"/>
                </a:solidFill>
              </a:rPr>
              <a:t>—trait that arose in the most recent common ancestor of a particular lineage and passed to its descendants. 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4" name="Picture 3" descr="cladogram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267" y="3891455"/>
            <a:ext cx="5016500" cy="2527300"/>
          </a:xfrm>
          <a:prstGeom prst="rect">
            <a:avLst/>
          </a:prstGeom>
        </p:spPr>
      </p:pic>
      <p:pic>
        <p:nvPicPr>
          <p:cNvPr id="5" name="Picture 4" descr="imag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6537" y="4457701"/>
            <a:ext cx="2032000" cy="148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8295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human-evolution-simple-chart.gi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782" r="-11782"/>
          <a:stretch>
            <a:fillRect/>
          </a:stretch>
        </p:blipFill>
        <p:spPr>
          <a:xfrm>
            <a:off x="549275" y="574037"/>
            <a:ext cx="8042276" cy="5369564"/>
          </a:xfrm>
        </p:spPr>
      </p:pic>
    </p:spTree>
    <p:extLst>
      <p:ext uri="{BB962C8B-B14F-4D97-AF65-F5344CB8AC3E}">
        <p14:creationId xmlns:p14="http://schemas.microsoft.com/office/powerpoint/2010/main" val="33106947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-205839"/>
            <a:ext cx="8042276" cy="1336956"/>
          </a:xfrm>
        </p:spPr>
        <p:txBody>
          <a:bodyPr/>
          <a:lstStyle/>
          <a:p>
            <a:r>
              <a:rPr lang="en-US" b="1" u="sng" dirty="0" smtClean="0"/>
              <a:t>The Fossil Record </a:t>
            </a:r>
            <a:r>
              <a:rPr lang="en-US" dirty="0" smtClean="0"/>
              <a:t>3/11/15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600201"/>
            <a:ext cx="5504115" cy="43434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Paleontologist</a:t>
            </a:r>
            <a:r>
              <a:rPr lang="en-US" sz="2800" dirty="0" smtClean="0">
                <a:solidFill>
                  <a:srgbClr val="0000FF"/>
                </a:solidFill>
              </a:rPr>
              <a:t>—scientist who studies fossils, or the preserved remains or traces of organisms that lived in the past. 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Fossil record</a:t>
            </a:r>
            <a:r>
              <a:rPr lang="en-US" sz="2800" dirty="0" smtClean="0">
                <a:solidFill>
                  <a:srgbClr val="0000FF"/>
                </a:solidFill>
              </a:rPr>
              <a:t>—collections of fossils organized to proved evidence about history of life on Earth, including how organisms have changed overtime.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ur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5127" y="1303282"/>
            <a:ext cx="2086424" cy="1591203"/>
          </a:xfrm>
          <a:prstGeom prst="rect">
            <a:avLst/>
          </a:prstGeom>
        </p:spPr>
      </p:pic>
      <p:pic>
        <p:nvPicPr>
          <p:cNvPr id="5" name="Picture 4" descr="Time Scal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3389" y="3093560"/>
            <a:ext cx="2870000" cy="379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658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9604832"/>
              </p:ext>
            </p:extLst>
          </p:nvPr>
        </p:nvGraphicFramePr>
        <p:xfrm>
          <a:off x="202894" y="230937"/>
          <a:ext cx="8704001" cy="443431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658652"/>
                <a:gridCol w="3026901"/>
                <a:gridCol w="3018448"/>
              </a:tblGrid>
              <a:tr h="593838"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rgbClr val="008000"/>
                          </a:solidFill>
                        </a:rPr>
                        <a:t>The formation of fossils are rare events but can occur by: 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Petrified</a:t>
                      </a:r>
                      <a:r>
                        <a:rPr lang="en-US" sz="2400" baseline="0" dirty="0" smtClean="0">
                          <a:solidFill>
                            <a:srgbClr val="FF0000"/>
                          </a:solidFill>
                        </a:rPr>
                        <a:t> fossils 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Molds</a:t>
                      </a:r>
                      <a:r>
                        <a:rPr lang="en-US" sz="2400" baseline="0" dirty="0" smtClean="0">
                          <a:solidFill>
                            <a:srgbClr val="FF0000"/>
                          </a:solidFill>
                        </a:rPr>
                        <a:t> and Casts 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Preserved Remains 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Arial"/>
                        <a:buNone/>
                      </a:pPr>
                      <a:r>
                        <a:rPr lang="en-US" sz="2400" dirty="0" smtClean="0">
                          <a:solidFill>
                            <a:srgbClr val="000090"/>
                          </a:solidFill>
                        </a:rPr>
                        <a:t>Remains</a:t>
                      </a:r>
                      <a:r>
                        <a:rPr lang="en-US" sz="2400" baseline="0" dirty="0" smtClean="0">
                          <a:solidFill>
                            <a:srgbClr val="000090"/>
                          </a:solidFill>
                        </a:rPr>
                        <a:t> are buried in sediment then change to rock over time</a:t>
                      </a:r>
                      <a:endParaRPr lang="en-US" sz="2400" dirty="0">
                        <a:solidFill>
                          <a:srgbClr val="00009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/>
                        <a:buNone/>
                      </a:pPr>
                      <a:r>
                        <a:rPr lang="en-US" sz="2400" dirty="0" smtClean="0">
                          <a:solidFill>
                            <a:srgbClr val="000090"/>
                          </a:solidFill>
                        </a:rPr>
                        <a:t>Hollow spaces in sediment</a:t>
                      </a:r>
                      <a:r>
                        <a:rPr lang="en-US" sz="2400" baseline="0" dirty="0" smtClean="0">
                          <a:solidFill>
                            <a:srgbClr val="000090"/>
                          </a:solidFill>
                        </a:rPr>
                        <a:t> in the shape of an organism is called a </a:t>
                      </a:r>
                      <a:r>
                        <a:rPr lang="en-US" sz="2400" baseline="0" dirty="0" smtClean="0">
                          <a:solidFill>
                            <a:srgbClr val="FF0000"/>
                          </a:solidFill>
                        </a:rPr>
                        <a:t>mold</a:t>
                      </a:r>
                      <a:r>
                        <a:rPr lang="en-US" sz="2400" baseline="0" dirty="0" smtClean="0">
                          <a:solidFill>
                            <a:srgbClr val="000090"/>
                          </a:solidFill>
                        </a:rPr>
                        <a:t>; when a mold becomes filled with hardened materials it becomes a </a:t>
                      </a:r>
                      <a:r>
                        <a:rPr lang="en-US" sz="2400" baseline="0" dirty="0" smtClean="0">
                          <a:solidFill>
                            <a:srgbClr val="FF0000"/>
                          </a:solidFill>
                        </a:rPr>
                        <a:t>cast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/>
                        <a:buNone/>
                      </a:pPr>
                      <a:r>
                        <a:rPr lang="en-US" sz="2400" dirty="0" smtClean="0">
                          <a:solidFill>
                            <a:srgbClr val="000090"/>
                          </a:solidFill>
                        </a:rPr>
                        <a:t>Quickly buried organisms</a:t>
                      </a:r>
                      <a:r>
                        <a:rPr lang="en-US" sz="2400" baseline="0" dirty="0" smtClean="0">
                          <a:solidFill>
                            <a:srgbClr val="000090"/>
                          </a:solidFill>
                        </a:rPr>
                        <a:t> are preserved by ice, volcanic ash or clay before they begin to decay </a:t>
                      </a:r>
                      <a:endParaRPr lang="en-US" sz="2400" dirty="0">
                        <a:solidFill>
                          <a:srgbClr val="00009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" name="Picture 4" descr="imag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299" y="4980391"/>
            <a:ext cx="1863850" cy="1705224"/>
          </a:xfrm>
          <a:prstGeom prst="rect">
            <a:avLst/>
          </a:prstGeom>
        </p:spPr>
      </p:pic>
      <p:pic>
        <p:nvPicPr>
          <p:cNvPr id="6" name="Picture 5" descr="ur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1840" y="4980391"/>
            <a:ext cx="2226724" cy="1767241"/>
          </a:xfrm>
          <a:prstGeom prst="rect">
            <a:avLst/>
          </a:prstGeom>
        </p:spPr>
      </p:pic>
      <p:pic>
        <p:nvPicPr>
          <p:cNvPr id="7" name="Picture 6" descr="f-d-9b3bab06e74eae59a369340228cbc8b1958dc80692c27fb466150764+IMAGE+IMAG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3275" y="4980391"/>
            <a:ext cx="2249403" cy="1687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5464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898" y="241275"/>
            <a:ext cx="8692468" cy="3958780"/>
          </a:xfrm>
        </p:spPr>
        <p:txBody>
          <a:bodyPr numCol="2" spcCol="457200">
            <a:noAutofit/>
          </a:bodyPr>
          <a:lstStyle/>
          <a:p>
            <a:pPr marL="0" indent="0">
              <a:buNone/>
            </a:pPr>
            <a:r>
              <a:rPr lang="en-US" sz="2600" dirty="0" smtClean="0">
                <a:solidFill>
                  <a:srgbClr val="FF0000"/>
                </a:solidFill>
              </a:rPr>
              <a:t>Relative Dating: </a:t>
            </a:r>
          </a:p>
          <a:p>
            <a:pPr marL="0" indent="0">
              <a:buNone/>
            </a:pPr>
            <a:r>
              <a:rPr lang="en-US" sz="2600" dirty="0" smtClean="0">
                <a:solidFill>
                  <a:srgbClr val="0000FF"/>
                </a:solidFill>
              </a:rPr>
              <a:t>Age of fossils are determined by comparing its placement  with that of fossils in other layers of rock </a:t>
            </a:r>
          </a:p>
          <a:p>
            <a:pPr marL="0" indent="0">
              <a:buNone/>
            </a:pPr>
            <a:endParaRPr lang="en-US" sz="2600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sz="2600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sz="2600" dirty="0" smtClean="0">
                <a:solidFill>
                  <a:srgbClr val="FF0000"/>
                </a:solidFill>
              </a:rPr>
              <a:t>Radioactive Dating: </a:t>
            </a:r>
          </a:p>
          <a:p>
            <a:pPr marL="0" indent="0">
              <a:buNone/>
            </a:pPr>
            <a:r>
              <a:rPr lang="en-US" sz="2600" dirty="0" smtClean="0">
                <a:solidFill>
                  <a:srgbClr val="0000FF"/>
                </a:solidFill>
              </a:rPr>
              <a:t>Involves measuring the amounts of radioactive isotopes in a sample to determine its actual age </a:t>
            </a:r>
            <a:endParaRPr lang="en-US" sz="2600" dirty="0">
              <a:solidFill>
                <a:srgbClr val="0000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6897" y="3128402"/>
            <a:ext cx="8692469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600" dirty="0" smtClean="0">
                <a:solidFill>
                  <a:srgbClr val="008000"/>
                </a:solidFill>
              </a:rPr>
              <a:t>Paleontologists use the </a:t>
            </a:r>
            <a:r>
              <a:rPr lang="en-US" sz="2600" dirty="0" smtClean="0">
                <a:solidFill>
                  <a:srgbClr val="FF0000"/>
                </a:solidFill>
              </a:rPr>
              <a:t>geological time scale </a:t>
            </a:r>
            <a:r>
              <a:rPr lang="en-US" sz="2600" dirty="0" smtClean="0">
                <a:solidFill>
                  <a:srgbClr val="008000"/>
                </a:solidFill>
              </a:rPr>
              <a:t>or a “calendar” of Earth’s history, to represent evolutionary time. </a:t>
            </a:r>
          </a:p>
          <a:p>
            <a:pPr marL="342900" indent="-342900">
              <a:buFont typeface="Arial"/>
              <a:buChar char="•"/>
            </a:pPr>
            <a:r>
              <a:rPr lang="en-US" sz="2600" dirty="0" smtClean="0">
                <a:solidFill>
                  <a:srgbClr val="008000"/>
                </a:solidFill>
              </a:rPr>
              <a:t>After </a:t>
            </a:r>
            <a:r>
              <a:rPr lang="en-US" sz="2600" dirty="0" smtClean="0">
                <a:solidFill>
                  <a:srgbClr val="FF0000"/>
                </a:solidFill>
              </a:rPr>
              <a:t>Precambrian Time</a:t>
            </a:r>
            <a:r>
              <a:rPr lang="en-US" sz="2600" dirty="0" smtClean="0">
                <a:solidFill>
                  <a:srgbClr val="008000"/>
                </a:solidFill>
              </a:rPr>
              <a:t>, the geological time scale is divided into </a:t>
            </a:r>
            <a:r>
              <a:rPr lang="en-US" sz="2600" dirty="0" smtClean="0">
                <a:solidFill>
                  <a:srgbClr val="FF0000"/>
                </a:solidFill>
              </a:rPr>
              <a:t>eras</a:t>
            </a:r>
            <a:r>
              <a:rPr lang="en-US" sz="2600" dirty="0" smtClean="0">
                <a:solidFill>
                  <a:srgbClr val="008000"/>
                </a:solidFill>
              </a:rPr>
              <a:t> (Paleozoic, Mesozoic and Cenozoic) and those are subdivided into </a:t>
            </a:r>
            <a:r>
              <a:rPr lang="en-US" sz="2600" dirty="0" smtClean="0">
                <a:solidFill>
                  <a:srgbClr val="FF0000"/>
                </a:solidFill>
              </a:rPr>
              <a:t>periods</a:t>
            </a:r>
            <a:r>
              <a:rPr lang="en-US" sz="2600" dirty="0" smtClean="0">
                <a:solidFill>
                  <a:srgbClr val="008000"/>
                </a:solidFill>
              </a:rPr>
              <a:t>, which range in length from tens of millions of years to less than two million years.   </a:t>
            </a:r>
            <a:endParaRPr lang="en-US" sz="2600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49431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gesofRockCORREC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2635" y="0"/>
            <a:ext cx="65659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6799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Question: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What is taxonomy? 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71574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-304812"/>
            <a:ext cx="8042276" cy="1336956"/>
          </a:xfrm>
        </p:spPr>
        <p:txBody>
          <a:bodyPr/>
          <a:lstStyle/>
          <a:p>
            <a:r>
              <a:rPr lang="en-US" b="1" u="sng" dirty="0" smtClean="0"/>
              <a:t>Classification</a:t>
            </a:r>
            <a:r>
              <a:rPr lang="en-US" dirty="0" smtClean="0"/>
              <a:t> 3/16/15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6741" y="1180604"/>
            <a:ext cx="8566701" cy="4343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dirty="0" smtClean="0">
                <a:solidFill>
                  <a:srgbClr val="008000"/>
                </a:solidFill>
              </a:rPr>
              <a:t>In the 1730s, </a:t>
            </a:r>
            <a:r>
              <a:rPr lang="en-US" sz="2600" dirty="0" err="1" smtClean="0">
                <a:solidFill>
                  <a:srgbClr val="008000"/>
                </a:solidFill>
              </a:rPr>
              <a:t>Carolus</a:t>
            </a:r>
            <a:r>
              <a:rPr lang="en-US" sz="2600" dirty="0" smtClean="0">
                <a:solidFill>
                  <a:srgbClr val="008000"/>
                </a:solidFill>
              </a:rPr>
              <a:t> Linnaeus, a Swedish botanist, developed a two-word naming system called </a:t>
            </a:r>
            <a:r>
              <a:rPr lang="en-US" sz="2600" dirty="0" smtClean="0">
                <a:solidFill>
                  <a:srgbClr val="FF0000"/>
                </a:solidFill>
              </a:rPr>
              <a:t>binomial nomenclature</a:t>
            </a:r>
            <a:r>
              <a:rPr lang="en-US" sz="2600" dirty="0" smtClean="0">
                <a:solidFill>
                  <a:srgbClr val="008000"/>
                </a:solidFill>
              </a:rPr>
              <a:t>—first part of name is </a:t>
            </a:r>
            <a:r>
              <a:rPr lang="en-US" sz="2600" dirty="0" smtClean="0">
                <a:solidFill>
                  <a:srgbClr val="FF0000"/>
                </a:solidFill>
              </a:rPr>
              <a:t>genus</a:t>
            </a:r>
            <a:r>
              <a:rPr lang="en-US" sz="2600" dirty="0" smtClean="0">
                <a:solidFill>
                  <a:srgbClr val="008000"/>
                </a:solidFill>
              </a:rPr>
              <a:t> with second part of name referring to</a:t>
            </a:r>
            <a:r>
              <a:rPr lang="en-US" sz="2600" dirty="0" smtClean="0">
                <a:solidFill>
                  <a:srgbClr val="FF0000"/>
                </a:solidFill>
              </a:rPr>
              <a:t> species</a:t>
            </a:r>
            <a:r>
              <a:rPr lang="en-US" sz="2600" dirty="0" smtClean="0">
                <a:solidFill>
                  <a:srgbClr val="008000"/>
                </a:solidFill>
              </a:rPr>
              <a:t>.  </a:t>
            </a:r>
            <a:endParaRPr lang="en-US" sz="2600" dirty="0">
              <a:solidFill>
                <a:srgbClr val="008000"/>
              </a:solidFill>
            </a:endParaRPr>
          </a:p>
        </p:txBody>
      </p:sp>
      <p:pic>
        <p:nvPicPr>
          <p:cNvPr id="4" name="Picture 3" descr="Linnaeus-290x32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5733" y="2481900"/>
            <a:ext cx="1934938" cy="21351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6741" y="3294273"/>
            <a:ext cx="674899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rgbClr val="3366FF"/>
                </a:solidFill>
              </a:rPr>
              <a:t>Linnaeus also developed a classification system which included seven hierarchical taxa: </a:t>
            </a:r>
            <a:endParaRPr lang="en-US" sz="2600" dirty="0">
              <a:solidFill>
                <a:srgbClr val="3366FF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0597825"/>
              </p:ext>
            </p:extLst>
          </p:nvPr>
        </p:nvGraphicFramePr>
        <p:xfrm>
          <a:off x="-2" y="4762080"/>
          <a:ext cx="9144002" cy="1010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06286"/>
                <a:gridCol w="1250323"/>
                <a:gridCol w="1352528"/>
                <a:gridCol w="1316007"/>
                <a:gridCol w="1306286"/>
                <a:gridCol w="1306286"/>
                <a:gridCol w="1306286"/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rgbClr val="FF0000"/>
                          </a:solidFill>
                        </a:rPr>
                        <a:t>KINGDOM</a:t>
                      </a:r>
                      <a:endParaRPr lang="en-US" b="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rgbClr val="FF0000"/>
                          </a:solidFill>
                        </a:rPr>
                        <a:t>PHYLUM</a:t>
                      </a:r>
                      <a:endParaRPr lang="en-US" b="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rgbClr val="FF0000"/>
                          </a:solidFill>
                        </a:rPr>
                        <a:t>CLASS</a:t>
                      </a:r>
                      <a:endParaRPr lang="en-US" b="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rgbClr val="FF0000"/>
                          </a:solidFill>
                        </a:rPr>
                        <a:t>ORDER</a:t>
                      </a:r>
                      <a:endParaRPr lang="en-US" b="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rgbClr val="FF0000"/>
                          </a:solidFill>
                        </a:rPr>
                        <a:t>FAMILY</a:t>
                      </a:r>
                      <a:endParaRPr lang="en-US" b="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rgbClr val="FF0000"/>
                          </a:solidFill>
                        </a:rPr>
                        <a:t>GENUS</a:t>
                      </a:r>
                      <a:endParaRPr lang="en-US" b="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rgbClr val="FF0000"/>
                          </a:solidFill>
                        </a:rPr>
                        <a:t>SPECIES</a:t>
                      </a:r>
                      <a:endParaRPr lang="en-US" b="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err="1" smtClean="0">
                          <a:solidFill>
                            <a:srgbClr val="3366FF"/>
                          </a:solidFill>
                        </a:rPr>
                        <a:t>Animalia</a:t>
                      </a:r>
                      <a:endParaRPr lang="en-US" b="0" dirty="0">
                        <a:solidFill>
                          <a:srgbClr val="3366FF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err="1" smtClean="0">
                          <a:solidFill>
                            <a:srgbClr val="3366FF"/>
                          </a:solidFill>
                        </a:rPr>
                        <a:t>Chordata</a:t>
                      </a:r>
                      <a:r>
                        <a:rPr lang="en-US" b="0" dirty="0" smtClean="0">
                          <a:solidFill>
                            <a:srgbClr val="3366FF"/>
                          </a:solidFill>
                        </a:rPr>
                        <a:t> </a:t>
                      </a:r>
                      <a:endParaRPr lang="en-US" b="0" dirty="0">
                        <a:solidFill>
                          <a:srgbClr val="3366FF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rgbClr val="3366FF"/>
                          </a:solidFill>
                        </a:rPr>
                        <a:t>Mammalia </a:t>
                      </a:r>
                      <a:endParaRPr lang="en-US" b="0" dirty="0">
                        <a:solidFill>
                          <a:srgbClr val="3366FF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err="1" smtClean="0">
                          <a:solidFill>
                            <a:srgbClr val="3366FF"/>
                          </a:solidFill>
                        </a:rPr>
                        <a:t>Carnivera</a:t>
                      </a:r>
                      <a:r>
                        <a:rPr lang="en-US" b="0" dirty="0" smtClean="0">
                          <a:solidFill>
                            <a:srgbClr val="3366FF"/>
                          </a:solidFill>
                        </a:rPr>
                        <a:t> </a:t>
                      </a:r>
                      <a:endParaRPr lang="en-US" b="0" dirty="0">
                        <a:solidFill>
                          <a:srgbClr val="3366FF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err="1" smtClean="0">
                          <a:solidFill>
                            <a:srgbClr val="3366FF"/>
                          </a:solidFill>
                        </a:rPr>
                        <a:t>Ursidae</a:t>
                      </a:r>
                      <a:endParaRPr lang="en-US" b="0" dirty="0">
                        <a:solidFill>
                          <a:srgbClr val="3366FF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err="1" smtClean="0">
                          <a:solidFill>
                            <a:srgbClr val="3366FF"/>
                          </a:solidFill>
                        </a:rPr>
                        <a:t>Ursus</a:t>
                      </a:r>
                      <a:r>
                        <a:rPr lang="en-US" b="0" baseline="0" dirty="0" smtClean="0">
                          <a:solidFill>
                            <a:srgbClr val="3366FF"/>
                          </a:solidFill>
                        </a:rPr>
                        <a:t> </a:t>
                      </a:r>
                      <a:endParaRPr lang="en-US" b="0" dirty="0">
                        <a:solidFill>
                          <a:srgbClr val="3366FF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err="1" smtClean="0">
                          <a:solidFill>
                            <a:srgbClr val="3366FF"/>
                          </a:solidFill>
                        </a:rPr>
                        <a:t>Ursus</a:t>
                      </a:r>
                      <a:r>
                        <a:rPr lang="en-US" b="0" dirty="0" smtClean="0">
                          <a:solidFill>
                            <a:srgbClr val="3366FF"/>
                          </a:solidFill>
                        </a:rPr>
                        <a:t> </a:t>
                      </a:r>
                      <a:r>
                        <a:rPr lang="en-US" b="0" dirty="0" err="1" smtClean="0">
                          <a:solidFill>
                            <a:srgbClr val="3366FF"/>
                          </a:solidFill>
                        </a:rPr>
                        <a:t>arctos</a:t>
                      </a:r>
                      <a:r>
                        <a:rPr lang="en-US" b="0" dirty="0" smtClean="0">
                          <a:solidFill>
                            <a:srgbClr val="3366FF"/>
                          </a:solidFill>
                        </a:rPr>
                        <a:t> </a:t>
                      </a:r>
                      <a:endParaRPr lang="en-US" b="0" dirty="0">
                        <a:solidFill>
                          <a:srgbClr val="3366FF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05770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 descr="10_JUL2267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15" r="-2915"/>
          <a:stretch>
            <a:fillRect/>
          </a:stretch>
        </p:blipFill>
        <p:spPr>
          <a:xfrm>
            <a:off x="549275" y="725488"/>
            <a:ext cx="8042275" cy="5218112"/>
          </a:xfrm>
        </p:spPr>
      </p:pic>
    </p:spTree>
    <p:extLst>
      <p:ext uri="{BB962C8B-B14F-4D97-AF65-F5344CB8AC3E}">
        <p14:creationId xmlns:p14="http://schemas.microsoft.com/office/powerpoint/2010/main" val="14141991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classif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838" r="-39838"/>
          <a:stretch>
            <a:fillRect/>
          </a:stretch>
        </p:blipFill>
        <p:spPr>
          <a:xfrm>
            <a:off x="-788229" y="437861"/>
            <a:ext cx="11026991" cy="6279294"/>
          </a:xfrm>
        </p:spPr>
      </p:pic>
    </p:spTree>
    <p:extLst>
      <p:ext uri="{BB962C8B-B14F-4D97-AF65-F5344CB8AC3E}">
        <p14:creationId xmlns:p14="http://schemas.microsoft.com/office/powerpoint/2010/main" val="9581369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1</TotalTime>
  <Words>432</Words>
  <Application>Microsoft Macintosh PowerPoint</Application>
  <PresentationFormat>On-screen Show (4:3)</PresentationFormat>
  <Paragraphs>47</Paragraphs>
  <Slides>12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Breeze</vt:lpstr>
      <vt:lpstr>Question: </vt:lpstr>
      <vt:lpstr>The Fossil Record 3/11/15</vt:lpstr>
      <vt:lpstr>PowerPoint Presentation</vt:lpstr>
      <vt:lpstr>PowerPoint Presentation</vt:lpstr>
      <vt:lpstr>PowerPoint Presentation</vt:lpstr>
      <vt:lpstr>Question: </vt:lpstr>
      <vt:lpstr>Classification 3/16/15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Question: </dc:title>
  <dc:creator>Mark Anthony</dc:creator>
  <cp:lastModifiedBy>Mark Anthony</cp:lastModifiedBy>
  <cp:revision>1</cp:revision>
  <dcterms:created xsi:type="dcterms:W3CDTF">2015-03-18T18:36:22Z</dcterms:created>
  <dcterms:modified xsi:type="dcterms:W3CDTF">2015-03-18T18:38:17Z</dcterms:modified>
</cp:coreProperties>
</file>