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2373-0601-3843-BACC-710BEAB2D2B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820E-3008-A84C-A69D-D9B0599C2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7820E-3008-A84C-A69D-D9B0599C27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100706F-0ABC-FE41-8AAD-38C6F24C4131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C7BAB93-2044-644E-A602-B5A3E36696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Question: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If humans have a diploid number of 46 chromosomes, what is the haploid number of chromosomes?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5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85466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Genetic Code </a:t>
            </a:r>
            <a:r>
              <a:rPr lang="en-US" dirty="0" smtClean="0"/>
              <a:t>2/23/15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1388560"/>
            <a:ext cx="8911487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Gene- </a:t>
            </a:r>
            <a:r>
              <a:rPr lang="en-US" sz="3200" dirty="0" smtClean="0">
                <a:solidFill>
                  <a:srgbClr val="000090"/>
                </a:solidFill>
              </a:rPr>
              <a:t>a section of a DNA molecule that contains the information to code for one specific protein </a:t>
            </a:r>
          </a:p>
        </p:txBody>
      </p:sp>
      <p:pic>
        <p:nvPicPr>
          <p:cNvPr id="4" name="Picture 3" descr="acgt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34" y="2923539"/>
            <a:ext cx="4350666" cy="32546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3154285"/>
            <a:ext cx="5347787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The order of the </a:t>
            </a:r>
            <a:r>
              <a:rPr lang="en-US" sz="2800" dirty="0" smtClean="0">
                <a:solidFill>
                  <a:srgbClr val="FF0000"/>
                </a:solidFill>
              </a:rPr>
              <a:t>nitrogen bases </a:t>
            </a:r>
            <a:r>
              <a:rPr lang="en-US" sz="2800" dirty="0" smtClean="0">
                <a:solidFill>
                  <a:srgbClr val="008000"/>
                </a:solidFill>
              </a:rPr>
              <a:t>(guanine, cytosine, adenine &amp; thymine) along a gene forms a </a:t>
            </a:r>
            <a:r>
              <a:rPr lang="en-US" sz="2800" dirty="0" smtClean="0">
                <a:solidFill>
                  <a:srgbClr val="FF0000"/>
                </a:solidFill>
              </a:rPr>
              <a:t>genetic code </a:t>
            </a:r>
            <a:r>
              <a:rPr lang="en-US" sz="2800" dirty="0" smtClean="0">
                <a:solidFill>
                  <a:srgbClr val="008000"/>
                </a:solidFill>
              </a:rPr>
              <a:t>that specifies what type of </a:t>
            </a:r>
            <a:r>
              <a:rPr lang="en-US" sz="2800" dirty="0" smtClean="0">
                <a:solidFill>
                  <a:srgbClr val="FF0000"/>
                </a:solidFill>
              </a:rPr>
              <a:t>protein</a:t>
            </a:r>
            <a:r>
              <a:rPr lang="en-US" sz="2800" dirty="0" smtClean="0">
                <a:solidFill>
                  <a:srgbClr val="008000"/>
                </a:solidFill>
              </a:rPr>
              <a:t> will be produced.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91" y="125219"/>
            <a:ext cx="8988209" cy="5514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RNA</a:t>
            </a:r>
            <a:r>
              <a:rPr lang="en-US" sz="2800" dirty="0" smtClean="0">
                <a:solidFill>
                  <a:srgbClr val="000090"/>
                </a:solidFill>
              </a:rPr>
              <a:t>- (ribonucleic acid) genetic “messenger” which carries genetic code from the DNA inside the nucleus into the cytoplasm.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Messenger RNA</a:t>
            </a:r>
            <a:r>
              <a:rPr lang="en-US" sz="2400" dirty="0" smtClean="0">
                <a:solidFill>
                  <a:srgbClr val="000090"/>
                </a:solidFill>
              </a:rPr>
              <a:t>- copies coded message from DNA and carries message to ribosome in the cytoplasm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Transfer RNA</a:t>
            </a:r>
            <a:r>
              <a:rPr lang="en-US" sz="2400" dirty="0" smtClean="0">
                <a:solidFill>
                  <a:srgbClr val="000090"/>
                </a:solidFill>
              </a:rPr>
              <a:t>- carries amino acids to the ribosome and adds them to growing protein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na-rna-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862"/>
            <a:ext cx="3755398" cy="29455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23626"/>
              </p:ext>
            </p:extLst>
          </p:nvPr>
        </p:nvGraphicFramePr>
        <p:xfrm>
          <a:off x="3755397" y="3302862"/>
          <a:ext cx="5253135" cy="32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45"/>
                <a:gridCol w="1751045"/>
                <a:gridCol w="1751045"/>
              </a:tblGrid>
              <a:tr h="49560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DNA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RNA </a:t>
                      </a:r>
                      <a:endParaRPr lang="en-US" sz="2000" b="1" dirty="0"/>
                    </a:p>
                  </a:txBody>
                  <a:tcPr/>
                </a:tc>
              </a:tr>
              <a:tr h="867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#</a:t>
                      </a:r>
                      <a:r>
                        <a:rPr lang="en-US" sz="2000" b="1" baseline="0" dirty="0" smtClean="0"/>
                        <a:t> Strands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</a:tr>
              <a:tr h="8675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Sugar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Deoxyribose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Ribose </a:t>
                      </a:r>
                      <a:endParaRPr lang="en-US" sz="2000" b="1" dirty="0"/>
                    </a:p>
                  </a:txBody>
                  <a:tcPr/>
                </a:tc>
              </a:tr>
              <a:tr h="9784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Nitrogen</a:t>
                      </a:r>
                      <a:r>
                        <a:rPr lang="en-US" sz="2000" b="1" baseline="0" dirty="0" smtClean="0"/>
                        <a:t> Bases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A, G, C,</a:t>
                      </a:r>
                      <a:r>
                        <a:rPr lang="en-US" sz="2000" b="1" baseline="0" dirty="0" smtClean="0"/>
                        <a:t> 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A, G, C,</a:t>
                      </a:r>
                      <a:r>
                        <a:rPr lang="en-US" sz="2000" b="1" baseline="0" dirty="0" smtClean="0"/>
                        <a:t> U (Uracil) 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0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F0W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58" r="-37358"/>
          <a:stretch>
            <a:fillRect/>
          </a:stretch>
        </p:blipFill>
        <p:spPr>
          <a:xfrm>
            <a:off x="-714542" y="375659"/>
            <a:ext cx="11005222" cy="5943601"/>
          </a:xfrm>
        </p:spPr>
      </p:pic>
    </p:spTree>
    <p:extLst>
      <p:ext uri="{BB962C8B-B14F-4D97-AF65-F5344CB8AC3E}">
        <p14:creationId xmlns:p14="http://schemas.microsoft.com/office/powerpoint/2010/main" val="118603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0964"/>
            <a:ext cx="8042276" cy="542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Mutation: </a:t>
            </a:r>
            <a:r>
              <a:rPr lang="en-US" sz="2800" dirty="0" smtClean="0">
                <a:solidFill>
                  <a:srgbClr val="000090"/>
                </a:solidFill>
              </a:rPr>
              <a:t>any change in a gene or chromosome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If the original DNA sequence reads: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THE RED HAT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Substitution</a:t>
            </a:r>
            <a:r>
              <a:rPr lang="en-US" sz="2800" dirty="0" smtClean="0">
                <a:solidFill>
                  <a:srgbClr val="000090"/>
                </a:solidFill>
              </a:rPr>
              <a:t>: THE RED </a:t>
            </a:r>
            <a:r>
              <a:rPr lang="en-US" sz="2800" dirty="0" smtClean="0">
                <a:solidFill>
                  <a:srgbClr val="008000"/>
                </a:solidFill>
              </a:rPr>
              <a:t>C</a:t>
            </a:r>
            <a:r>
              <a:rPr lang="en-US" sz="2800" dirty="0" smtClean="0">
                <a:solidFill>
                  <a:srgbClr val="000090"/>
                </a:solidFill>
              </a:rPr>
              <a:t>AT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Deletion</a:t>
            </a:r>
            <a:r>
              <a:rPr lang="en-US" sz="2800" dirty="0" smtClean="0">
                <a:solidFill>
                  <a:srgbClr val="000090"/>
                </a:solidFill>
              </a:rPr>
              <a:t>: THE REC AT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Addition</a:t>
            </a:r>
            <a:r>
              <a:rPr lang="en-US" sz="2800" dirty="0" smtClean="0">
                <a:solidFill>
                  <a:srgbClr val="000090"/>
                </a:solidFill>
              </a:rPr>
              <a:t>: THE RE</a:t>
            </a:r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dirty="0" smtClean="0">
                <a:solidFill>
                  <a:srgbClr val="000090"/>
                </a:solidFill>
              </a:rPr>
              <a:t>D HAT </a:t>
            </a:r>
          </a:p>
        </p:txBody>
      </p:sp>
      <p:pic>
        <p:nvPicPr>
          <p:cNvPr id="4" name="Picture 3" descr="mut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97077"/>
            <a:ext cx="3886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Meiosis</a:t>
            </a:r>
            <a:r>
              <a:rPr lang="en-US" dirty="0" smtClean="0"/>
              <a:t> 2/18/15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Meiosis- </a:t>
            </a:r>
            <a:r>
              <a:rPr lang="en-US" sz="2800" dirty="0" smtClean="0">
                <a:solidFill>
                  <a:srgbClr val="0000FF"/>
                </a:solidFill>
              </a:rPr>
              <a:t>a type of cell division that produces four cells, each with half the number of chromosomes as the parent cell.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In animals,</a:t>
            </a:r>
            <a:r>
              <a:rPr lang="en-US" sz="2800" dirty="0" smtClean="0">
                <a:solidFill>
                  <a:srgbClr val="FF0000"/>
                </a:solidFill>
              </a:rPr>
              <a:t> meiosis </a:t>
            </a:r>
            <a:r>
              <a:rPr lang="en-US" sz="2800" dirty="0" smtClean="0">
                <a:solidFill>
                  <a:srgbClr val="008000"/>
                </a:solidFill>
              </a:rPr>
              <a:t>occurs in the </a:t>
            </a:r>
            <a:r>
              <a:rPr lang="en-US" sz="2800" dirty="0" smtClean="0">
                <a:solidFill>
                  <a:srgbClr val="FF0000"/>
                </a:solidFill>
              </a:rPr>
              <a:t>sex organs</a:t>
            </a:r>
            <a:r>
              <a:rPr lang="en-US" sz="2800" dirty="0" smtClean="0">
                <a:solidFill>
                  <a:srgbClr val="008000"/>
                </a:solidFill>
              </a:rPr>
              <a:t>—the testes in males and the ovaries in females.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A gamete, or sex cell is a </a:t>
            </a:r>
            <a:r>
              <a:rPr lang="en-US" sz="2800" dirty="0" smtClean="0">
                <a:solidFill>
                  <a:srgbClr val="FF0000"/>
                </a:solidFill>
              </a:rPr>
              <a:t>haploid</a:t>
            </a:r>
            <a:r>
              <a:rPr lang="en-US" sz="2800" dirty="0" smtClean="0">
                <a:solidFill>
                  <a:srgbClr val="008000"/>
                </a:solidFill>
              </a:rPr>
              <a:t> cell, meaning this cell contains only one of each kind of chromosome verses a </a:t>
            </a:r>
            <a:r>
              <a:rPr lang="en-US" sz="2800" dirty="0" smtClean="0">
                <a:solidFill>
                  <a:srgbClr val="FF0000"/>
                </a:solidFill>
              </a:rPr>
              <a:t>diploid</a:t>
            </a:r>
            <a:r>
              <a:rPr lang="en-US" sz="2800" dirty="0" smtClean="0">
                <a:solidFill>
                  <a:srgbClr val="008000"/>
                </a:solidFill>
              </a:rPr>
              <a:t> cell found in body cells, which have two of each kind of chromosome.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5533"/>
            <a:ext cx="87375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*</a:t>
            </a:r>
            <a:r>
              <a:rPr lang="en-US" sz="2800" dirty="0" smtClean="0">
                <a:solidFill>
                  <a:srgbClr val="FF0000"/>
                </a:solidFill>
              </a:rPr>
              <a:t>Mitosis</a:t>
            </a:r>
            <a:r>
              <a:rPr lang="en-US" sz="2800" dirty="0" smtClean="0">
                <a:solidFill>
                  <a:srgbClr val="660066"/>
                </a:solidFill>
              </a:rPr>
              <a:t> results in the production of two genetically </a:t>
            </a:r>
            <a:r>
              <a:rPr lang="en-US" sz="2800" dirty="0" smtClean="0">
                <a:solidFill>
                  <a:srgbClr val="FF0000"/>
                </a:solidFill>
              </a:rPr>
              <a:t>identical diploid </a:t>
            </a:r>
            <a:r>
              <a:rPr lang="en-US" sz="2800" dirty="0" smtClean="0">
                <a:solidFill>
                  <a:srgbClr val="660066"/>
                </a:solidFill>
              </a:rPr>
              <a:t>cells, whereas </a:t>
            </a:r>
            <a:r>
              <a:rPr lang="en-US" sz="2800" dirty="0" smtClean="0">
                <a:solidFill>
                  <a:srgbClr val="FF0000"/>
                </a:solidFill>
              </a:rPr>
              <a:t>meiosis</a:t>
            </a:r>
            <a:r>
              <a:rPr lang="en-US" sz="2800" dirty="0" smtClean="0">
                <a:solidFill>
                  <a:srgbClr val="660066"/>
                </a:solidFill>
              </a:rPr>
              <a:t> produces four genetically </a:t>
            </a:r>
            <a:r>
              <a:rPr lang="en-US" sz="2800" dirty="0" smtClean="0">
                <a:solidFill>
                  <a:srgbClr val="FF0000"/>
                </a:solidFill>
              </a:rPr>
              <a:t>different haploid </a:t>
            </a:r>
            <a:r>
              <a:rPr lang="en-US" sz="2800" dirty="0" smtClean="0">
                <a:solidFill>
                  <a:srgbClr val="660066"/>
                </a:solidFill>
              </a:rPr>
              <a:t>cells in two stages known as the 1</a:t>
            </a:r>
            <a:r>
              <a:rPr lang="en-US" sz="2800" baseline="30000" dirty="0" smtClean="0">
                <a:solidFill>
                  <a:srgbClr val="660066"/>
                </a:solidFill>
              </a:rPr>
              <a:t>st</a:t>
            </a:r>
            <a:r>
              <a:rPr lang="en-US" sz="2800" dirty="0" smtClean="0">
                <a:solidFill>
                  <a:srgbClr val="660066"/>
                </a:solidFill>
              </a:rPr>
              <a:t> and 2</a:t>
            </a:r>
            <a:r>
              <a:rPr lang="en-US" sz="2800" baseline="30000" dirty="0" smtClean="0">
                <a:solidFill>
                  <a:srgbClr val="660066"/>
                </a:solidFill>
              </a:rPr>
              <a:t>nd</a:t>
            </a:r>
            <a:r>
              <a:rPr lang="en-US" sz="2800" dirty="0" smtClean="0">
                <a:solidFill>
                  <a:srgbClr val="660066"/>
                </a:solidFill>
              </a:rPr>
              <a:t> meiotic divisions. 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4" name="Picture 3" descr="mei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2461801"/>
            <a:ext cx="7011912" cy="43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Question: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Why do some traits exhibit a large number of phenotypes?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Complex Patterns of Inheritance</a:t>
            </a:r>
            <a:r>
              <a:rPr lang="en-US" b="1" dirty="0" smtClean="0"/>
              <a:t> </a:t>
            </a:r>
            <a:r>
              <a:rPr lang="en-US" dirty="0" smtClean="0"/>
              <a:t>2/23/15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1763098"/>
            <a:ext cx="5909734" cy="4451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Incomplete dominance</a:t>
            </a:r>
            <a:r>
              <a:rPr lang="en-US" sz="2800" dirty="0" smtClean="0">
                <a:solidFill>
                  <a:srgbClr val="0000FF"/>
                </a:solidFill>
              </a:rPr>
              <a:t>- when neither allele of the parents is completely dominant, the phenotype of the heterozygous offspring is a mix of parents. 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red snapdragon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white snapdragon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pink snapdragons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igure10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39" y="1763098"/>
            <a:ext cx="3186262" cy="42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9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3200"/>
            <a:ext cx="8042276" cy="574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Codominant alleles- </a:t>
            </a:r>
            <a:r>
              <a:rPr lang="en-US" sz="2800" dirty="0" smtClean="0">
                <a:solidFill>
                  <a:srgbClr val="0000FF"/>
                </a:solidFill>
              </a:rPr>
              <a:t>both alleles show equally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Example: black chicken 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white chicken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speckled chicken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Multiple alleles-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there are more than two alleles for a genetic trait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Example: a rabbit’s coat color—four possible colors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introduction-to-dna-and-genetics-34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4409017" y="3810000"/>
            <a:ext cx="3810000" cy="2698750"/>
          </a:xfrm>
          <a:prstGeom prst="rect">
            <a:avLst/>
          </a:prstGeom>
        </p:spPr>
      </p:pic>
      <p:pic>
        <p:nvPicPr>
          <p:cNvPr id="5" name="Picture 4" descr="rabbit-col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3810000"/>
            <a:ext cx="269875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524933"/>
            <a:ext cx="8652933" cy="5689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Humans have </a:t>
            </a:r>
            <a:r>
              <a:rPr lang="en-US" sz="2800" dirty="0" smtClean="0">
                <a:solidFill>
                  <a:srgbClr val="FF0000"/>
                </a:solidFill>
              </a:rPr>
              <a:t>23 pairs of chromosomes</a:t>
            </a:r>
            <a:r>
              <a:rPr lang="en-US" sz="2800" dirty="0" smtClean="0">
                <a:solidFill>
                  <a:srgbClr val="008000"/>
                </a:solidFill>
              </a:rPr>
              <a:t>. 22 pairs of homologous chromosomes are called</a:t>
            </a:r>
            <a:r>
              <a:rPr lang="en-US" sz="2800" dirty="0" smtClean="0">
                <a:solidFill>
                  <a:srgbClr val="FF0000"/>
                </a:solidFill>
              </a:rPr>
              <a:t> autosomes</a:t>
            </a:r>
            <a:r>
              <a:rPr lang="en-US" sz="2800" dirty="0" smtClean="0">
                <a:solidFill>
                  <a:srgbClr val="008000"/>
                </a:solidFill>
              </a:rPr>
              <a:t>. The 23</a:t>
            </a:r>
            <a:r>
              <a:rPr lang="en-US" sz="2800" baseline="30000" dirty="0" smtClean="0">
                <a:solidFill>
                  <a:srgbClr val="008000"/>
                </a:solidFill>
              </a:rPr>
              <a:t>rd</a:t>
            </a:r>
            <a:r>
              <a:rPr lang="en-US" sz="2800" dirty="0" smtClean="0">
                <a:solidFill>
                  <a:srgbClr val="008000"/>
                </a:solidFill>
              </a:rPr>
              <a:t> pair is called the </a:t>
            </a:r>
            <a:r>
              <a:rPr lang="en-US" sz="2800" dirty="0" smtClean="0">
                <a:solidFill>
                  <a:srgbClr val="FF0000"/>
                </a:solidFill>
              </a:rPr>
              <a:t>sex chromosomes</a:t>
            </a:r>
            <a:r>
              <a:rPr lang="en-US" sz="2800" dirty="0" smtClean="0">
                <a:solidFill>
                  <a:srgbClr val="008000"/>
                </a:solidFill>
              </a:rPr>
              <a:t>, which are indicated by </a:t>
            </a:r>
            <a:r>
              <a:rPr lang="en-US" sz="2800" dirty="0" smtClean="0">
                <a:solidFill>
                  <a:srgbClr val="FF0000"/>
                </a:solidFill>
              </a:rPr>
              <a:t>X for females </a:t>
            </a:r>
            <a:r>
              <a:rPr lang="en-US" sz="2800" dirty="0" smtClean="0">
                <a:solidFill>
                  <a:srgbClr val="008000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Y for males</a:t>
            </a:r>
            <a:r>
              <a:rPr lang="en-US" sz="2800" dirty="0" smtClean="0">
                <a:solidFill>
                  <a:srgbClr val="008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Sex-linked traits- </a:t>
            </a:r>
            <a:r>
              <a:rPr lang="en-US" sz="2800" dirty="0" smtClean="0">
                <a:solidFill>
                  <a:srgbClr val="0000FF"/>
                </a:solidFill>
              </a:rPr>
              <a:t>traits controlled by genes located on sex chromosomes (Ex. </a:t>
            </a:r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olorblindness) </a:t>
            </a:r>
          </a:p>
        </p:txBody>
      </p:sp>
      <p:pic>
        <p:nvPicPr>
          <p:cNvPr id="4" name="Picture 3" descr="colorblind-test-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99" y="3945466"/>
            <a:ext cx="2912534" cy="29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2000"/>
            <a:ext cx="8042276" cy="51816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Polygenic inheritance- </a:t>
            </a:r>
            <a:r>
              <a:rPr lang="en-US" sz="2800" dirty="0">
                <a:solidFill>
                  <a:srgbClr val="0000FF"/>
                </a:solidFill>
              </a:rPr>
              <a:t>inheritance pattern of a trait that is controlled by two or more genes (Ex. Skin color and height)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* Nutrition, light, chemicals, infectious agents such as bacteria, fungi, parasites and viruses can all influence how genes are expressed.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Question: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What does mRNA and </a:t>
            </a:r>
            <a:r>
              <a:rPr lang="en-US" sz="3600" dirty="0" err="1" smtClean="0">
                <a:solidFill>
                  <a:srgbClr val="FF0000"/>
                </a:solidFill>
              </a:rPr>
              <a:t>tRNA</a:t>
            </a:r>
            <a:r>
              <a:rPr lang="en-US" sz="3600" dirty="0" smtClean="0">
                <a:solidFill>
                  <a:srgbClr val="FF0000"/>
                </a:solidFill>
              </a:rPr>
              <a:t> stand for?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0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531</Words>
  <Application>Microsoft Macintosh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Question: </vt:lpstr>
      <vt:lpstr>Meiosis 2/18/15</vt:lpstr>
      <vt:lpstr>PowerPoint Presentation</vt:lpstr>
      <vt:lpstr>Question: </vt:lpstr>
      <vt:lpstr>Complex Patterns of Inheritance 2/23/15</vt:lpstr>
      <vt:lpstr>PowerPoint Presentation</vt:lpstr>
      <vt:lpstr>PowerPoint Presentation</vt:lpstr>
      <vt:lpstr>PowerPoint Presentation</vt:lpstr>
      <vt:lpstr>Question: </vt:lpstr>
      <vt:lpstr>The Genetic Code 2/23/15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2/9/15</dc:title>
  <dc:creator>Mark Anthony</dc:creator>
  <cp:lastModifiedBy>Mark Anthony</cp:lastModifiedBy>
  <cp:revision>6</cp:revision>
  <dcterms:created xsi:type="dcterms:W3CDTF">2015-02-18T22:19:43Z</dcterms:created>
  <dcterms:modified xsi:type="dcterms:W3CDTF">2015-02-23T20:12:39Z</dcterms:modified>
</cp:coreProperties>
</file>