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Electricity and Magnetism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Physical Science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2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Why does your home have a circuit breaker or fuse box?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14417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Electric </a:t>
            </a:r>
            <a:r>
              <a:rPr lang="en-US" b="1" u="sng" dirty="0" smtClean="0"/>
              <a:t>Circuits </a:t>
            </a:r>
            <a:r>
              <a:rPr lang="en-US" b="1" u="sng" dirty="0"/>
              <a:t>2</a:t>
            </a:r>
            <a:r>
              <a:rPr lang="en-US" b="1" u="sng" dirty="0" smtClean="0"/>
              <a:t>/5/</a:t>
            </a:r>
            <a:r>
              <a:rPr lang="en-US" b="1" u="sng" dirty="0" smtClean="0"/>
              <a:t>15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515803"/>
              </p:ext>
            </p:extLst>
          </p:nvPr>
        </p:nvGraphicFramePr>
        <p:xfrm>
          <a:off x="268288" y="1122539"/>
          <a:ext cx="8637610" cy="5650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18805"/>
                <a:gridCol w="4318805"/>
              </a:tblGrid>
              <a:tr h="17184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Circuit Symbols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03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Series Circuit 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Parallel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Circuit 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03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0"/>
                          </a:solidFill>
                        </a:rPr>
                        <a:t>Current has</a:t>
                      </a:r>
                      <a:r>
                        <a:rPr lang="en-US" sz="2000" baseline="0" dirty="0" smtClean="0">
                          <a:solidFill>
                            <a:srgbClr val="000090"/>
                          </a:solidFill>
                        </a:rPr>
                        <a:t> only one loop to flow through. </a:t>
                      </a:r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Examples: flashlight; holiday light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0"/>
                          </a:solidFill>
                        </a:rPr>
                        <a:t>Contains</a:t>
                      </a:r>
                      <a:r>
                        <a:rPr lang="en-US" sz="2000" baseline="0" dirty="0" smtClean="0">
                          <a:solidFill>
                            <a:srgbClr val="000090"/>
                          </a:solidFill>
                        </a:rPr>
                        <a:t> two or more branches for current to flow through. </a:t>
                      </a:r>
                    </a:p>
                    <a:p>
                      <a:endParaRPr lang="en-US" sz="2000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Examples: homes; automobiles </a:t>
                      </a:r>
                      <a:endParaRPr lang="en-US" sz="2000" dirty="0"/>
                    </a:p>
                  </a:txBody>
                  <a:tcPr/>
                </a:tc>
              </a:tr>
              <a:tr h="2503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Complex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Circuit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0090"/>
                          </a:solidFill>
                        </a:rPr>
                        <a:t>A circuit composed of both series and parallel circuits. </a:t>
                      </a:r>
                      <a:endParaRPr lang="en-US" sz="2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circuit-symbol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4" r="50316" b="49272"/>
          <a:stretch/>
        </p:blipFill>
        <p:spPr>
          <a:xfrm>
            <a:off x="2985013" y="1647101"/>
            <a:ext cx="2716725" cy="122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ircuit-symbol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82555" r="51111"/>
          <a:stretch/>
        </p:blipFill>
        <p:spPr>
          <a:xfrm>
            <a:off x="5701738" y="2284235"/>
            <a:ext cx="2103212" cy="591618"/>
          </a:xfrm>
          <a:prstGeom prst="rect">
            <a:avLst/>
          </a:prstGeom>
          <a:noFill/>
        </p:spPr>
      </p:pic>
      <p:pic>
        <p:nvPicPr>
          <p:cNvPr id="12" name="Picture 11" descr="circuit-symbol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6" t="65223" b="16169"/>
          <a:stretch/>
        </p:blipFill>
        <p:spPr>
          <a:xfrm>
            <a:off x="5701738" y="1647101"/>
            <a:ext cx="2322606" cy="637134"/>
          </a:xfrm>
          <a:prstGeom prst="rect">
            <a:avLst/>
          </a:prstGeom>
          <a:noFill/>
        </p:spPr>
      </p:pic>
      <p:pic>
        <p:nvPicPr>
          <p:cNvPr id="13" name="Picture 12" descr="FUW8CIVFB0B2607.LARG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3462" r="48289" b="24407"/>
          <a:stretch/>
        </p:blipFill>
        <p:spPr>
          <a:xfrm>
            <a:off x="1545010" y="3709962"/>
            <a:ext cx="2150657" cy="1938540"/>
          </a:xfrm>
          <a:prstGeom prst="rect">
            <a:avLst/>
          </a:prstGeom>
        </p:spPr>
      </p:pic>
      <p:pic>
        <p:nvPicPr>
          <p:cNvPr id="16" name="Picture 15" descr="FUW8CIVFB0B2607.LARG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5" r="3759"/>
          <a:stretch/>
        </p:blipFill>
        <p:spPr>
          <a:xfrm rot="16200000">
            <a:off x="5766813" y="3504221"/>
            <a:ext cx="1767693" cy="2747368"/>
          </a:xfrm>
          <a:prstGeom prst="rect">
            <a:avLst/>
          </a:prstGeom>
        </p:spPr>
      </p:pic>
      <p:pic>
        <p:nvPicPr>
          <p:cNvPr id="17" name="Picture 16" descr="circuit-symbol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6" b="85852"/>
          <a:stretch/>
        </p:blipFill>
        <p:spPr>
          <a:xfrm>
            <a:off x="268288" y="1883141"/>
            <a:ext cx="2716725" cy="484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39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4365"/>
            <a:ext cx="8042276" cy="5174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Electrical energy enters your home at the circuit breaker or fuse box and branches out to appliances, wall sockets, and lights.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Circuit breaker</a:t>
            </a:r>
            <a:r>
              <a:rPr lang="en-US" sz="2800" dirty="0" smtClean="0">
                <a:solidFill>
                  <a:srgbClr val="000090"/>
                </a:solidFill>
              </a:rPr>
              <a:t>- small piece of metal that bends when it gets hot, opening circuit and stopping current flow.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Electric fuse</a:t>
            </a:r>
            <a:r>
              <a:rPr lang="en-US" sz="2800" dirty="0" smtClean="0">
                <a:solidFill>
                  <a:srgbClr val="000090"/>
                </a:solidFill>
              </a:rPr>
              <a:t>- small piece of metal that melts if current becomes too high, opening circuit. 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4" name="Picture 3" descr="PALPanelBig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539337"/>
            <a:ext cx="2133711" cy="2318663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25" y="4834806"/>
            <a:ext cx="1749665" cy="1749665"/>
          </a:xfrm>
          <a:prstGeom prst="rect">
            <a:avLst/>
          </a:prstGeom>
        </p:spPr>
      </p:pic>
      <p:pic>
        <p:nvPicPr>
          <p:cNvPr id="6" name="Picture 5" descr="series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5" y="4739998"/>
            <a:ext cx="3557866" cy="18444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7179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is lightning similar to getting an electric shock when you reach for a metal doorknob?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2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Electricity 1/27/15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71" y="1724118"/>
            <a:ext cx="5598344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Electric charges are from protons which are positive and electrons which are negative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Static Electricity</a:t>
            </a:r>
            <a:r>
              <a:rPr lang="en-US" sz="2800" dirty="0" smtClean="0"/>
              <a:t>- accumulation of excess electric charges on an object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Atoms become charged by gaining or losing electrons. </a:t>
            </a:r>
            <a:endParaRPr lang="en-US" sz="2800" dirty="0">
              <a:solidFill>
                <a:srgbClr val="008000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 descr="carb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18" y="1909992"/>
            <a:ext cx="3289362" cy="18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80176"/>
            <a:ext cx="8042276" cy="54634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Law of Conservation of Charge</a:t>
            </a:r>
            <a:r>
              <a:rPr lang="en-US" sz="3200" dirty="0" smtClean="0"/>
              <a:t>- electric charges can be transferred from object to object, but it cannot be created or destroyed.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8000"/>
                </a:solidFill>
              </a:rPr>
              <a:t>Positive and negative charges exert forces on each other.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gefor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17" y="4131766"/>
            <a:ext cx="4011513" cy="25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263322"/>
            <a:ext cx="8042276" cy="5571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 smtClean="0">
                <a:solidFill>
                  <a:srgbClr val="660066"/>
                </a:solidFill>
              </a:rPr>
              <a:t>Conductors vs. Insulators </a:t>
            </a:r>
          </a:p>
          <a:p>
            <a:pPr marL="0" indent="0" algn="ctr">
              <a:buNone/>
            </a:pPr>
            <a:endParaRPr lang="en-US" sz="3200" u="sng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endParaRPr lang="en-US" sz="3200" u="sng" dirty="0" smtClean="0">
              <a:solidFill>
                <a:srgbClr val="660066"/>
              </a:solidFill>
            </a:endParaRPr>
          </a:p>
          <a:p>
            <a:pPr marL="0" indent="0" algn="ctr">
              <a:buNone/>
            </a:pPr>
            <a:endParaRPr lang="en-US" sz="3200" u="sng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en-US" sz="3200" u="sng" dirty="0" smtClean="0">
                <a:solidFill>
                  <a:srgbClr val="3366FF"/>
                </a:solidFill>
              </a:rPr>
              <a:t>Charging Objects </a:t>
            </a:r>
          </a:p>
          <a:p>
            <a:pPr marL="0" indent="0" algn="ctr">
              <a:buNone/>
            </a:pPr>
            <a:endParaRPr lang="en-US" sz="3200" u="sng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97886"/>
              </p:ext>
            </p:extLst>
          </p:nvPr>
        </p:nvGraphicFramePr>
        <p:xfrm>
          <a:off x="294281" y="870355"/>
          <a:ext cx="8348280" cy="17983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5775"/>
                <a:gridCol w="423250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Conductors</a:t>
                      </a:r>
                      <a:r>
                        <a:rPr lang="en-US" sz="2800" b="0" dirty="0" smtClean="0">
                          <a:solidFill>
                            <a:srgbClr val="660066"/>
                          </a:solidFill>
                        </a:rPr>
                        <a:t>:</a:t>
                      </a:r>
                      <a:r>
                        <a:rPr lang="en-US" sz="2800" b="0" baseline="0" dirty="0" smtClean="0">
                          <a:solidFill>
                            <a:srgbClr val="660066"/>
                          </a:solidFill>
                        </a:rPr>
                        <a:t> material in which electrons move easily. (Ex. Metals) </a:t>
                      </a:r>
                      <a:endParaRPr lang="en-US" sz="2800" b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Insulators</a:t>
                      </a:r>
                      <a:r>
                        <a:rPr lang="en-US" sz="2800" b="0" dirty="0" smtClean="0">
                          <a:solidFill>
                            <a:srgbClr val="660066"/>
                          </a:solidFill>
                        </a:rPr>
                        <a:t>:</a:t>
                      </a:r>
                      <a:r>
                        <a:rPr lang="en-US" sz="2800" b="0" baseline="0" dirty="0" smtClean="0">
                          <a:solidFill>
                            <a:srgbClr val="660066"/>
                          </a:solidFill>
                        </a:rPr>
                        <a:t> material in which electrons are not able to move easily. (Ex. Wood, plastic, rubber.)</a:t>
                      </a:r>
                      <a:endParaRPr lang="en-US" sz="2800" b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82822"/>
              </p:ext>
            </p:extLst>
          </p:nvPr>
        </p:nvGraphicFramePr>
        <p:xfrm>
          <a:off x="294281" y="3808072"/>
          <a:ext cx="8363769" cy="22250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9490"/>
                <a:gridCol w="429427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Charging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</a:rPr>
                        <a:t> by contact</a:t>
                      </a:r>
                      <a:r>
                        <a:rPr lang="en-US" sz="2800" b="0" dirty="0" smtClean="0">
                          <a:solidFill>
                            <a:srgbClr val="3366FF"/>
                          </a:solidFill>
                        </a:rPr>
                        <a:t>:</a:t>
                      </a:r>
                      <a:r>
                        <a:rPr lang="en-US" sz="2800" b="0" baseline="0" dirty="0" smtClean="0">
                          <a:solidFill>
                            <a:srgbClr val="3366FF"/>
                          </a:solidFill>
                        </a:rPr>
                        <a:t> process of transferring charge by touching or rubbing </a:t>
                      </a:r>
                      <a:endParaRPr lang="en-US" sz="2800" b="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Charging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</a:rPr>
                        <a:t> by induction</a:t>
                      </a:r>
                      <a:r>
                        <a:rPr lang="en-US" sz="2800" b="0" dirty="0" smtClean="0">
                          <a:solidFill>
                            <a:srgbClr val="3366FF"/>
                          </a:solidFill>
                        </a:rPr>
                        <a:t>: rearrangement</a:t>
                      </a:r>
                      <a:r>
                        <a:rPr lang="en-US" sz="2800" b="0" baseline="0" dirty="0" smtClean="0">
                          <a:solidFill>
                            <a:srgbClr val="3366FF"/>
                          </a:solidFill>
                        </a:rPr>
                        <a:t> of electrons on a neutral object caused by nearby charged objects  </a:t>
                      </a:r>
                      <a:endParaRPr lang="en-US" sz="2800" b="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02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property of electric current allowed Edison’s first light bulb to light?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2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14417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Electric Current </a:t>
            </a:r>
            <a:r>
              <a:rPr lang="en-US" b="1" u="sng" dirty="0"/>
              <a:t>2</a:t>
            </a:r>
            <a:r>
              <a:rPr lang="en-US" b="1" u="sng" dirty="0" smtClean="0"/>
              <a:t>/3/15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2" y="1314341"/>
            <a:ext cx="8875717" cy="3266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Electric current</a:t>
            </a:r>
            <a:r>
              <a:rPr lang="en-US" sz="2800" dirty="0" smtClean="0">
                <a:solidFill>
                  <a:srgbClr val="000090"/>
                </a:solidFill>
              </a:rPr>
              <a:t>- net movement of electric charges in a single direction through a wire or conductor.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Voltage difference</a:t>
            </a:r>
            <a:r>
              <a:rPr lang="en-US" sz="2800" dirty="0" smtClean="0">
                <a:solidFill>
                  <a:schemeClr val="tx1"/>
                </a:solidFill>
              </a:rPr>
              <a:t>- force that causes electric charges to flow; charges flow from high voltage 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 low voltage.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37671" y="3509461"/>
            <a:ext cx="3579119" cy="107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Circuit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000090"/>
                </a:solidFill>
              </a:rPr>
              <a:t>a closed path that electric current follows </a:t>
            </a:r>
          </a:p>
          <a:p>
            <a:pPr marL="0" indent="0">
              <a:buFont typeface="Wingdings 2" pitchFamily="18" charset="2"/>
              <a:buNone/>
            </a:pPr>
            <a:endParaRPr lang="en-US" sz="2800" dirty="0" smtClean="0"/>
          </a:p>
          <a:p>
            <a:pPr marL="0" indent="0">
              <a:buFont typeface="Wingdings 2" pitchFamily="18" charset="2"/>
              <a:buNone/>
            </a:pPr>
            <a:endParaRPr lang="en-US" sz="2800" dirty="0"/>
          </a:p>
        </p:txBody>
      </p:sp>
      <p:pic>
        <p:nvPicPr>
          <p:cNvPr id="6" name="Picture 5" descr="circui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1"/>
          <a:stretch/>
        </p:blipFill>
        <p:spPr>
          <a:xfrm>
            <a:off x="549275" y="4019627"/>
            <a:ext cx="2382663" cy="26416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362487" y="4384339"/>
            <a:ext cx="4829105" cy="227688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91324" y="4885356"/>
            <a:ext cx="435066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Battery, wires, and voltage difference allows current to flow.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97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48551"/>
              </p:ext>
            </p:extLst>
          </p:nvPr>
        </p:nvGraphicFramePr>
        <p:xfrm>
          <a:off x="549275" y="428625"/>
          <a:ext cx="8042276" cy="33589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21138"/>
                <a:gridCol w="4021138"/>
              </a:tblGrid>
              <a:tr h="5547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u="sng" dirty="0" smtClean="0">
                          <a:solidFill>
                            <a:srgbClr val="008000"/>
                          </a:solidFill>
                        </a:rPr>
                        <a:t>Batteries</a:t>
                      </a:r>
                      <a:r>
                        <a:rPr lang="en-US" sz="2800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en-US" sz="2800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4776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0000FF"/>
                          </a:solidFill>
                        </a:rPr>
                        <a:t>Dry-Cell </a:t>
                      </a:r>
                      <a:endParaRPr lang="en-US" sz="2800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0000FF"/>
                          </a:solidFill>
                        </a:rPr>
                        <a:t>Wet-Cell</a:t>
                      </a:r>
                      <a:r>
                        <a:rPr lang="en-US" sz="2800" u="none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800" u="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54776">
                <a:tc>
                  <a:txBody>
                    <a:bodyPr/>
                    <a:lstStyle/>
                    <a:p>
                      <a:pPr algn="l"/>
                      <a:r>
                        <a:rPr lang="en-US" sz="2800" u="none" dirty="0" smtClean="0">
                          <a:solidFill>
                            <a:srgbClr val="008000"/>
                          </a:solidFill>
                        </a:rPr>
                        <a:t>Chemical reactions</a:t>
                      </a:r>
                      <a:r>
                        <a:rPr lang="en-US" sz="2800" u="none" baseline="0" dirty="0" smtClean="0">
                          <a:solidFill>
                            <a:srgbClr val="008000"/>
                          </a:solidFill>
                        </a:rPr>
                        <a:t> occur in a moist paste causing transfer of electrons </a:t>
                      </a:r>
                      <a:endParaRPr lang="en-US" sz="2800" u="none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u="none" dirty="0" smtClean="0">
                          <a:solidFill>
                            <a:srgbClr val="008000"/>
                          </a:solidFill>
                        </a:rPr>
                        <a:t>Contains two connected plates made of different metals in conducting solution. </a:t>
                      </a:r>
                      <a:endParaRPr lang="en-US" sz="2800" u="none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56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93547"/>
            <a:ext cx="8042276" cy="5245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Resistance</a:t>
            </a:r>
            <a:r>
              <a:rPr lang="en-US" sz="3200" dirty="0" smtClean="0"/>
              <a:t>- tendency for a material to oppose the flow of electrons, changing electrical energy into thermal and light energy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8000"/>
                </a:solidFill>
              </a:rPr>
              <a:t>Making wires thinner, longer or hotter increases resistance.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660066"/>
                </a:solidFill>
              </a:rPr>
              <a:t>All materials have some electrical resistance measured in ohms (</a:t>
            </a:r>
            <a:r>
              <a:rPr lang="en-US" sz="3200" dirty="0" err="1" smtClean="0">
                <a:solidFill>
                  <a:srgbClr val="660066"/>
                </a:solidFill>
              </a:rPr>
              <a:t>Ω</a:t>
            </a:r>
            <a:r>
              <a:rPr lang="en-US" sz="3200" dirty="0" smtClean="0">
                <a:solidFill>
                  <a:srgbClr val="660066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Ohms' Law</a:t>
            </a:r>
            <a:r>
              <a:rPr lang="en-US" sz="3200" dirty="0" smtClean="0"/>
              <a:t>-current in a current equals voltage difference divided by resistance.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266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165</TotalTime>
  <Words>472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Electricity and Magnetism </vt:lpstr>
      <vt:lpstr>Question: </vt:lpstr>
      <vt:lpstr>Electricity 1/27/15</vt:lpstr>
      <vt:lpstr>PowerPoint Presentation</vt:lpstr>
      <vt:lpstr>PowerPoint Presentation</vt:lpstr>
      <vt:lpstr>Question: </vt:lpstr>
      <vt:lpstr>Electric Current 2/3/15</vt:lpstr>
      <vt:lpstr>PowerPoint Presentation</vt:lpstr>
      <vt:lpstr>PowerPoint Presentation</vt:lpstr>
      <vt:lpstr>Question: </vt:lpstr>
      <vt:lpstr>Electric Circuits 2/5/15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 </dc:title>
  <dc:creator>Mark Anthony</dc:creator>
  <cp:lastModifiedBy>Mark Anthony</cp:lastModifiedBy>
  <cp:revision>10</cp:revision>
  <dcterms:created xsi:type="dcterms:W3CDTF">2015-01-27T16:38:25Z</dcterms:created>
  <dcterms:modified xsi:type="dcterms:W3CDTF">2015-02-05T19:48:27Z</dcterms:modified>
</cp:coreProperties>
</file>