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4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3B06C-2571-7147-A8C8-1A2B7DA478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29B80-BE5C-F24E-A1D5-1D4E2B1C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4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29B80-BE5C-F24E-A1D5-1D4E2B1CB3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9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Body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Life Science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1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98138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The Skin</a:t>
            </a:r>
            <a:r>
              <a:rPr lang="en-US" b="1" dirty="0" smtClean="0"/>
              <a:t> </a:t>
            </a:r>
            <a:r>
              <a:rPr lang="en-US" dirty="0" smtClean="0"/>
              <a:t>4/20/15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02" y="1138818"/>
            <a:ext cx="8814698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Skin</a:t>
            </a:r>
            <a:r>
              <a:rPr lang="en-US" sz="2800" dirty="0" smtClean="0">
                <a:solidFill>
                  <a:srgbClr val="0000FF"/>
                </a:solidFill>
              </a:rPr>
              <a:t>- largest organ of the body that covers and protects the body from injury, infection and water loss. </a:t>
            </a:r>
          </a:p>
          <a:p>
            <a:pPr lvl="1"/>
            <a:r>
              <a:rPr lang="en-US" sz="2400" dirty="0" smtClean="0">
                <a:solidFill>
                  <a:srgbClr val="660066"/>
                </a:solidFill>
              </a:rPr>
              <a:t>Protection- forms a barrier to keep disease causing microorganisms and harmful substances our and water in.</a:t>
            </a:r>
          </a:p>
          <a:p>
            <a:pPr lvl="1"/>
            <a:r>
              <a:rPr lang="en-US" sz="2400" dirty="0" smtClean="0">
                <a:solidFill>
                  <a:srgbClr val="660066"/>
                </a:solidFill>
              </a:rPr>
              <a:t>Temperature- skin is composed of many blood vessels that can expand to allow more blood flow. Also contains sweat glands which produce perspiration to cool your skin. </a:t>
            </a:r>
          </a:p>
          <a:p>
            <a:pPr lvl="1"/>
            <a:r>
              <a:rPr lang="en-US" sz="2400" dirty="0" smtClean="0">
                <a:solidFill>
                  <a:srgbClr val="660066"/>
                </a:solidFill>
              </a:rPr>
              <a:t>Eliminating wastes- perspiration also contains dissolved wastes from the breakdown of proteins. 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4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23297"/>
            <a:ext cx="8042276" cy="552030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Two layers of tissue: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2776"/>
              </p:ext>
            </p:extLst>
          </p:nvPr>
        </p:nvGraphicFramePr>
        <p:xfrm>
          <a:off x="195253" y="1017653"/>
          <a:ext cx="8731644" cy="4541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5822"/>
                <a:gridCol w="4365822"/>
              </a:tblGrid>
              <a:tr h="486852">
                <a:tc>
                  <a:txBody>
                    <a:bodyPr/>
                    <a:lstStyle/>
                    <a:p>
                      <a:pPr algn="ctr"/>
                      <a:r>
                        <a:rPr lang="en-US" sz="2600" u="sng" dirty="0" smtClean="0">
                          <a:solidFill>
                            <a:srgbClr val="FF0000"/>
                          </a:solidFill>
                        </a:rPr>
                        <a:t>The Epidermis</a:t>
                      </a:r>
                      <a:r>
                        <a:rPr lang="en-US" sz="2600" u="sng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6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u="sng" dirty="0" smtClean="0">
                          <a:solidFill>
                            <a:srgbClr val="FF0000"/>
                          </a:solidFill>
                        </a:rPr>
                        <a:t>The Dermis </a:t>
                      </a:r>
                      <a:endParaRPr lang="en-US" sz="26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586"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600" dirty="0" smtClean="0"/>
                        <a:t>Thin outer</a:t>
                      </a:r>
                      <a:r>
                        <a:rPr lang="en-US" sz="2600" baseline="0" dirty="0" smtClean="0"/>
                        <a:t> layer of skin which does not contain nerves or blood vessels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600" baseline="0" dirty="0" smtClean="0"/>
                        <a:t>Outer most cells are dead 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600" baseline="0" dirty="0" smtClean="0"/>
                        <a:t>Cells produce melanin which is a pigment that gives skin color  </a:t>
                      </a:r>
                    </a:p>
                    <a:p>
                      <a:pPr algn="l"/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600" dirty="0" smtClean="0"/>
                        <a:t>Inner layer</a:t>
                      </a:r>
                      <a:r>
                        <a:rPr lang="en-US" sz="2600" baseline="0" dirty="0" smtClean="0"/>
                        <a:t> of skin between epidermis and fat 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600" baseline="0" dirty="0" smtClean="0"/>
                        <a:t>Thicker than epidermis 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600" baseline="0" dirty="0" smtClean="0"/>
                        <a:t>Contains sweat glands, hairs and oil glands 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600" baseline="0" dirty="0" smtClean="0"/>
                        <a:t>Perspiration leaves the skin through pores and strands of hair grow in follicles 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02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492" y="405069"/>
            <a:ext cx="8601729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Skin is able to produce new cells and repair itself when injured. 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rgbClr val="3366FF"/>
                </a:solidFill>
              </a:rPr>
              <a:t>Scabs form to prevent bacteria from entering 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rgbClr val="3366FF"/>
                </a:solidFill>
              </a:rPr>
              <a:t>Skin cells beneath scab multiply to fill in gap of the torn skin 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Skin grafts</a:t>
            </a:r>
            <a:r>
              <a:rPr lang="en-US" sz="2400" dirty="0" smtClean="0">
                <a:solidFill>
                  <a:srgbClr val="3366FF"/>
                </a:solidFill>
              </a:rPr>
              <a:t>, pieces of skin used from one part of body to repair another in the case of severe skin damage. 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4" name="Picture 3" descr="CDR00005790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09" y="3442754"/>
            <a:ext cx="4052587" cy="32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1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What does muscle strength depend on?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0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Muscular System</a:t>
            </a:r>
            <a:r>
              <a:rPr lang="en-US" b="1" dirty="0" smtClean="0"/>
              <a:t> </a:t>
            </a:r>
            <a:r>
              <a:rPr lang="en-US" dirty="0" smtClean="0"/>
              <a:t>4/22/15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00" y="1786940"/>
            <a:ext cx="9001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Muscle</a:t>
            </a:r>
            <a:r>
              <a:rPr lang="en-US" sz="2800" dirty="0" smtClean="0">
                <a:solidFill>
                  <a:srgbClr val="0000FF"/>
                </a:solidFill>
              </a:rPr>
              <a:t>- an organ that can relax and contract providing the force to move your body </a:t>
            </a:r>
          </a:p>
          <a:p>
            <a:pPr marL="349250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Voluntary muscle</a:t>
            </a:r>
            <a:r>
              <a:rPr lang="en-US" sz="2800" dirty="0" smtClean="0">
                <a:solidFill>
                  <a:srgbClr val="0000FF"/>
                </a:solidFill>
              </a:rPr>
              <a:t>- muscles you can control</a:t>
            </a:r>
          </a:p>
          <a:p>
            <a:pPr marL="349250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Involuntary muscle</a:t>
            </a:r>
            <a:r>
              <a:rPr lang="en-US" sz="2800" dirty="0" smtClean="0">
                <a:solidFill>
                  <a:srgbClr val="0000FF"/>
                </a:solidFill>
              </a:rPr>
              <a:t>- muscles you CANNOT control</a:t>
            </a:r>
          </a:p>
        </p:txBody>
      </p:sp>
      <p:pic>
        <p:nvPicPr>
          <p:cNvPr id="5" name="Picture 4" descr="muscle-burn-calo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36" y="3930793"/>
            <a:ext cx="2563707" cy="2820077"/>
          </a:xfrm>
          <a:prstGeom prst="rect">
            <a:avLst/>
          </a:prstGeom>
        </p:spPr>
      </p:pic>
      <p:pic>
        <p:nvPicPr>
          <p:cNvPr id="6" name="Picture 5" descr="Lindsey-Pionek-arm_musc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72" y="3954759"/>
            <a:ext cx="3131644" cy="27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8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10" y="392152"/>
            <a:ext cx="8590737" cy="5551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There are three types of muscle tissue: </a:t>
            </a:r>
            <a:endParaRPr lang="en-US" sz="3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Skeletal muscle</a:t>
            </a:r>
            <a:r>
              <a:rPr lang="en-US" sz="2800" dirty="0" smtClean="0">
                <a:solidFill>
                  <a:srgbClr val="3366FF"/>
                </a:solidFill>
              </a:rPr>
              <a:t>- attached to bones of skeleton; have tendons or strong connective tissue attaching muscle to bone; classified as voluntary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Smooth muscle</a:t>
            </a:r>
            <a:r>
              <a:rPr lang="en-US" sz="2800" dirty="0" smtClean="0">
                <a:solidFill>
                  <a:srgbClr val="3366FF"/>
                </a:solidFill>
              </a:rPr>
              <a:t>- found in internal organs; involuntary  muscles that react more slowly and tire more slowly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Cardiac muscle</a:t>
            </a:r>
            <a:r>
              <a:rPr lang="en-US" sz="2800" dirty="0" smtClean="0">
                <a:solidFill>
                  <a:srgbClr val="3366FF"/>
                </a:solidFill>
              </a:rPr>
              <a:t>- found only in heart; involuntary muscle that does not get tired; contracts repeatedly—contraction are your heartbeats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0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ypes-of-muscl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014" b="-58014"/>
          <a:stretch>
            <a:fillRect/>
          </a:stretch>
        </p:blipFill>
        <p:spPr>
          <a:xfrm>
            <a:off x="754705" y="2944101"/>
            <a:ext cx="8042275" cy="4343400"/>
          </a:xfrm>
        </p:spPr>
      </p:pic>
      <p:pic>
        <p:nvPicPr>
          <p:cNvPr id="7" name="Picture 6" descr="types-of-muscle-tissue-pic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"/>
          <a:stretch/>
        </p:blipFill>
        <p:spPr>
          <a:xfrm>
            <a:off x="2028369" y="142302"/>
            <a:ext cx="5080000" cy="37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9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36" y="354806"/>
            <a:ext cx="8553386" cy="55887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Because muscle cells can only contract, not extend, skeletal muscles must work in pairs. While one muscle contracts, the other muscle in the pair relaxes to its original length.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Muscle tissue is made up of fibers, or fused muscle cells. Each fiber is made up of smaller units called </a:t>
            </a:r>
            <a:r>
              <a:rPr lang="en-US" dirty="0" smtClean="0">
                <a:solidFill>
                  <a:srgbClr val="FF0000"/>
                </a:solidFill>
              </a:rPr>
              <a:t>myofibrils</a:t>
            </a:r>
            <a:r>
              <a:rPr lang="en-US" dirty="0" smtClean="0">
                <a:solidFill>
                  <a:srgbClr val="0000FF"/>
                </a:solidFill>
              </a:rPr>
              <a:t>, which are made up of even smaller protein filaments called </a:t>
            </a:r>
            <a:r>
              <a:rPr lang="en-US" dirty="0" smtClean="0">
                <a:solidFill>
                  <a:srgbClr val="FF0000"/>
                </a:solidFill>
              </a:rPr>
              <a:t>myosin</a:t>
            </a:r>
            <a:r>
              <a:rPr lang="en-US" dirty="0" smtClean="0">
                <a:solidFill>
                  <a:srgbClr val="0000FF"/>
                </a:solidFill>
              </a:rPr>
              <a:t> (thick) and </a:t>
            </a:r>
            <a:r>
              <a:rPr lang="en-US" dirty="0" smtClean="0">
                <a:solidFill>
                  <a:srgbClr val="FF0000"/>
                </a:solidFill>
              </a:rPr>
              <a:t>actin</a:t>
            </a:r>
            <a:r>
              <a:rPr lang="en-US" dirty="0" smtClean="0">
                <a:solidFill>
                  <a:srgbClr val="0000FF"/>
                </a:solidFill>
              </a:rPr>
              <a:t> (thin).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sarcome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22" y="3603835"/>
            <a:ext cx="4546600" cy="3086100"/>
          </a:xfrm>
          <a:prstGeom prst="rect">
            <a:avLst/>
          </a:prstGeom>
        </p:spPr>
      </p:pic>
      <p:pic>
        <p:nvPicPr>
          <p:cNvPr id="6" name="Picture 5" descr="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6" y="3893447"/>
            <a:ext cx="3930806" cy="279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9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Why is calcium important in the human diet?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Skeletal System</a:t>
            </a:r>
            <a:r>
              <a:rPr lang="en-US" b="1" dirty="0" smtClean="0"/>
              <a:t> </a:t>
            </a:r>
            <a:r>
              <a:rPr lang="en-US" dirty="0" smtClean="0"/>
              <a:t>4/22/15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Skeleton</a:t>
            </a:r>
            <a:r>
              <a:rPr lang="en-US" sz="2800" dirty="0" smtClean="0">
                <a:solidFill>
                  <a:srgbClr val="0000FF"/>
                </a:solidFill>
              </a:rPr>
              <a:t>- made up of all the bones in your body; has five major functions </a:t>
            </a:r>
          </a:p>
          <a:p>
            <a:pPr lvl="1"/>
            <a:r>
              <a:rPr lang="en-US" sz="2800" dirty="0" smtClean="0">
                <a:solidFill>
                  <a:srgbClr val="660066"/>
                </a:solidFill>
              </a:rPr>
              <a:t>Gives shape and support to your body </a:t>
            </a:r>
          </a:p>
          <a:p>
            <a:pPr lvl="1"/>
            <a:r>
              <a:rPr lang="en-US" sz="2800" dirty="0" smtClean="0">
                <a:solidFill>
                  <a:srgbClr val="660066"/>
                </a:solidFill>
              </a:rPr>
              <a:t>Bones protect your internal organs </a:t>
            </a:r>
          </a:p>
          <a:p>
            <a:pPr lvl="1"/>
            <a:r>
              <a:rPr lang="en-US" sz="2800" dirty="0" smtClean="0">
                <a:solidFill>
                  <a:srgbClr val="660066"/>
                </a:solidFill>
              </a:rPr>
              <a:t>Major muscles are attached to your bones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Blood cells </a:t>
            </a:r>
            <a:r>
              <a:rPr lang="en-US" sz="2800" dirty="0" smtClean="0">
                <a:solidFill>
                  <a:srgbClr val="660066"/>
                </a:solidFill>
              </a:rPr>
              <a:t>are formed in red marrow at center of bones </a:t>
            </a:r>
          </a:p>
          <a:p>
            <a:pPr lvl="1"/>
            <a:r>
              <a:rPr lang="en-US" sz="2800" dirty="0" smtClean="0">
                <a:solidFill>
                  <a:srgbClr val="660066"/>
                </a:solidFill>
              </a:rPr>
              <a:t>Calcium and phosphorus compounds are stored for later use by body </a:t>
            </a:r>
            <a:endParaRPr lang="en-US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How are humans classified?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6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703012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03" r="-11103"/>
          <a:stretch>
            <a:fillRect/>
          </a:stretch>
        </p:blipFill>
        <p:spPr>
          <a:xfrm>
            <a:off x="-773862" y="558834"/>
            <a:ext cx="10694028" cy="5775535"/>
          </a:xfrm>
        </p:spPr>
      </p:pic>
    </p:spTree>
    <p:extLst>
      <p:ext uri="{BB962C8B-B14F-4D97-AF65-F5344CB8AC3E}">
        <p14:creationId xmlns:p14="http://schemas.microsoft.com/office/powerpoint/2010/main" val="382686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10" y="653586"/>
            <a:ext cx="8534711" cy="5620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Bone structure</a:t>
            </a:r>
            <a:r>
              <a:rPr lang="en-US" sz="2800" dirty="0" smtClean="0">
                <a:solidFill>
                  <a:srgbClr val="0000FF"/>
                </a:solidFill>
              </a:rPr>
              <a:t>- bones are alive, therefore they grow and develop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Periosteum</a:t>
            </a:r>
            <a:r>
              <a:rPr lang="en-US" sz="2800" dirty="0" smtClean="0">
                <a:solidFill>
                  <a:srgbClr val="3366FF"/>
                </a:solidFill>
              </a:rPr>
              <a:t>- tough membrane covering bones surface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Compact bone</a:t>
            </a:r>
            <a:r>
              <a:rPr lang="en-US" sz="2800" dirty="0" smtClean="0">
                <a:solidFill>
                  <a:srgbClr val="3366FF"/>
                </a:solidFill>
              </a:rPr>
              <a:t>- hard,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3366FF"/>
                </a:solidFill>
              </a:rPr>
              <a:t>strong layer under periosteum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Spongy bone</a:t>
            </a:r>
            <a:r>
              <a:rPr lang="en-US" sz="2800" dirty="0" smtClean="0">
                <a:solidFill>
                  <a:srgbClr val="3366FF"/>
                </a:solidFill>
              </a:rPr>
              <a:t>- found towards ends of long bones with many small spaces within it 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Marrow</a:t>
            </a:r>
            <a:r>
              <a:rPr lang="en-US" sz="2400" dirty="0" smtClean="0">
                <a:solidFill>
                  <a:srgbClr val="3366FF"/>
                </a:solidFill>
              </a:rPr>
              <a:t>- soft, connective tissue found within spaces; two types</a:t>
            </a:r>
            <a:r>
              <a:rPr lang="en-US" sz="2400" dirty="0" smtClean="0">
                <a:solidFill>
                  <a:srgbClr val="FF0000"/>
                </a:solidFill>
              </a:rPr>
              <a:t> red </a:t>
            </a:r>
            <a:r>
              <a:rPr lang="en-US" sz="2400" dirty="0" smtClean="0">
                <a:solidFill>
                  <a:srgbClr val="3366FF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yellow</a:t>
            </a:r>
            <a:r>
              <a:rPr lang="en-US" sz="2400" dirty="0" smtClean="0">
                <a:solidFill>
                  <a:srgbClr val="3366FF"/>
                </a:solidFill>
              </a:rPr>
              <a:t>—red produces blood cells, yellow stores fat as energy reserve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Cartilage</a:t>
            </a:r>
            <a:r>
              <a:rPr lang="en-US" sz="2800" dirty="0" smtClean="0">
                <a:solidFill>
                  <a:srgbClr val="3366FF"/>
                </a:solidFill>
              </a:rPr>
              <a:t>- rubbery layer of tissue found at ends of bones where they form </a:t>
            </a:r>
            <a:r>
              <a:rPr lang="en-US" sz="2800" dirty="0" smtClean="0">
                <a:solidFill>
                  <a:srgbClr val="FF0000"/>
                </a:solidFill>
              </a:rPr>
              <a:t>joints</a:t>
            </a:r>
            <a:r>
              <a:rPr lang="en-US" sz="2800" dirty="0" smtClean="0">
                <a:solidFill>
                  <a:srgbClr val="3366FF"/>
                </a:solidFill>
              </a:rPr>
              <a:t>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0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17" r="-11817"/>
          <a:stretch>
            <a:fillRect/>
          </a:stretch>
        </p:blipFill>
        <p:spPr>
          <a:xfrm>
            <a:off x="1307286" y="186739"/>
            <a:ext cx="6752427" cy="3646790"/>
          </a:xfrm>
        </p:spPr>
      </p:pic>
      <p:pic>
        <p:nvPicPr>
          <p:cNvPr id="5" name="Picture 4" descr="bone-stru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90" y="3964247"/>
            <a:ext cx="4743580" cy="27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10" y="298784"/>
            <a:ext cx="8590738" cy="1512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Joints</a:t>
            </a:r>
            <a:r>
              <a:rPr lang="en-US" sz="2800" dirty="0" smtClean="0">
                <a:solidFill>
                  <a:srgbClr val="0000FF"/>
                </a:solidFill>
              </a:rPr>
              <a:t>- any place where two or more bones come together; held in place by tough band of tissue—</a:t>
            </a:r>
            <a:r>
              <a:rPr lang="en-US" sz="2800" dirty="0" smtClean="0">
                <a:solidFill>
                  <a:srgbClr val="FF0000"/>
                </a:solidFill>
              </a:rPr>
              <a:t>ligament 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94" y="2368433"/>
            <a:ext cx="3952206" cy="329350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301808" y="1811371"/>
            <a:ext cx="5493602" cy="3049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Immoveable joints</a:t>
            </a:r>
            <a:r>
              <a:rPr lang="en-US" sz="2400" dirty="0" smtClean="0">
                <a:solidFill>
                  <a:srgbClr val="660066"/>
                </a:solidFill>
              </a:rPr>
              <a:t>- allows little or no movement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Pivot joint</a:t>
            </a:r>
            <a:r>
              <a:rPr lang="en-US" sz="2400" dirty="0" smtClean="0">
                <a:solidFill>
                  <a:srgbClr val="660066"/>
                </a:solidFill>
              </a:rPr>
              <a:t>- one bone rotates around another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Ball and socket</a:t>
            </a:r>
            <a:r>
              <a:rPr lang="en-US" sz="2400" dirty="0" smtClean="0">
                <a:solidFill>
                  <a:srgbClr val="660066"/>
                </a:solidFill>
              </a:rPr>
              <a:t>- rounded end of bone fits into cup-like structure of another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Hinge joint</a:t>
            </a:r>
            <a:r>
              <a:rPr lang="en-US" sz="2400" dirty="0" smtClean="0">
                <a:solidFill>
                  <a:srgbClr val="660066"/>
                </a:solidFill>
              </a:rPr>
              <a:t>- back and forth movement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Gliding joint</a:t>
            </a:r>
            <a:r>
              <a:rPr lang="en-US" sz="2400" dirty="0" smtClean="0">
                <a:solidFill>
                  <a:srgbClr val="660066"/>
                </a:solidFill>
              </a:rPr>
              <a:t>- one part of bone slides over another 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1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What two parts of the body make up the central nervous system?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8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35401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Nervous System</a:t>
            </a:r>
            <a:r>
              <a:rPr lang="en-US" b="1" dirty="0" smtClean="0"/>
              <a:t> </a:t>
            </a:r>
            <a:r>
              <a:rPr lang="en-US" dirty="0" smtClean="0"/>
              <a:t>4/27/15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98" y="1165125"/>
            <a:ext cx="8716783" cy="467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Nervous system</a:t>
            </a:r>
            <a:r>
              <a:rPr lang="en-US" dirty="0" smtClean="0">
                <a:solidFill>
                  <a:srgbClr val="0000FF"/>
                </a:solidFill>
              </a:rPr>
              <a:t>- has two divisions that work together: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Central nervous system</a:t>
            </a:r>
            <a:r>
              <a:rPr lang="en-US" dirty="0" smtClean="0">
                <a:solidFill>
                  <a:srgbClr val="0000FF"/>
                </a:solidFill>
              </a:rPr>
              <a:t>- consists of the </a:t>
            </a:r>
            <a:r>
              <a:rPr lang="en-US" dirty="0" smtClean="0">
                <a:solidFill>
                  <a:srgbClr val="FF0000"/>
                </a:solidFill>
              </a:rPr>
              <a:t>brain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spinal cord </a:t>
            </a:r>
            <a:r>
              <a:rPr lang="en-US" dirty="0" smtClean="0">
                <a:solidFill>
                  <a:srgbClr val="0000FF"/>
                </a:solidFill>
              </a:rPr>
              <a:t>and is the control center of the body </a:t>
            </a:r>
          </a:p>
          <a:p>
            <a:pPr marL="33655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Brain</a:t>
            </a:r>
            <a:r>
              <a:rPr lang="en-US" sz="2400" dirty="0" smtClean="0">
                <a:solidFill>
                  <a:srgbClr val="0000FF"/>
                </a:solidFill>
              </a:rPr>
              <a:t>- located in the skull has 3 main regions: </a:t>
            </a:r>
          </a:p>
          <a:p>
            <a:pPr marL="679450" lvl="1" indent="-342900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Cerebrum</a:t>
            </a:r>
            <a:r>
              <a:rPr lang="en-US" dirty="0" smtClean="0">
                <a:solidFill>
                  <a:srgbClr val="660066"/>
                </a:solidFill>
              </a:rPr>
              <a:t>- largest part; controls movement, the senses, speech and abstract thought</a:t>
            </a:r>
          </a:p>
          <a:p>
            <a:pPr marL="679450" lvl="1" indent="-342900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Cerebellum</a:t>
            </a:r>
            <a:r>
              <a:rPr lang="en-US" dirty="0" smtClean="0">
                <a:solidFill>
                  <a:srgbClr val="660066"/>
                </a:solidFill>
              </a:rPr>
              <a:t>- coordinates actions of muscles and helps maintain balance </a:t>
            </a:r>
            <a:endParaRPr lang="en-US" dirty="0">
              <a:solidFill>
                <a:srgbClr val="660066"/>
              </a:solidFill>
            </a:endParaRPr>
          </a:p>
          <a:p>
            <a:pPr marL="679450" lvl="1" indent="-342900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Brain stem</a:t>
            </a:r>
            <a:r>
              <a:rPr lang="en-US" dirty="0" smtClean="0">
                <a:solidFill>
                  <a:srgbClr val="660066"/>
                </a:solidFill>
              </a:rPr>
              <a:t>- controls involuntary actions such as breathing and heart rate </a:t>
            </a:r>
          </a:p>
        </p:txBody>
      </p:sp>
      <p:pic>
        <p:nvPicPr>
          <p:cNvPr id="4" name="Picture 3" descr="Diagram_showing_some_of_the_main_areas_of_the_brain_CRUK_188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32" y="4939171"/>
            <a:ext cx="3460679" cy="19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7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35198"/>
            <a:ext cx="8042276" cy="5300725"/>
          </a:xfrm>
        </p:spPr>
        <p:txBody>
          <a:bodyPr/>
          <a:lstStyle/>
          <a:p>
            <a:pPr marL="0" lvl="1" indent="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2400" dirty="0">
                <a:solidFill>
                  <a:srgbClr val="FF0000"/>
                </a:solidFill>
              </a:rPr>
              <a:t>Spinal Cord</a:t>
            </a:r>
            <a:r>
              <a:rPr lang="en-US" sz="2400" dirty="0">
                <a:solidFill>
                  <a:srgbClr val="0000FF"/>
                </a:solidFill>
              </a:rPr>
              <a:t>- is the link between the brain and the </a:t>
            </a:r>
            <a:r>
              <a:rPr lang="en-US" sz="2400" dirty="0" smtClean="0">
                <a:solidFill>
                  <a:srgbClr val="0000FF"/>
                </a:solidFill>
              </a:rPr>
              <a:t>peripheral nervous system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Peripheral </a:t>
            </a:r>
            <a:r>
              <a:rPr lang="en-US" dirty="0">
                <a:solidFill>
                  <a:srgbClr val="FF0000"/>
                </a:solidFill>
              </a:rPr>
              <a:t>nervous system</a:t>
            </a:r>
            <a:r>
              <a:rPr lang="en-US" dirty="0">
                <a:solidFill>
                  <a:srgbClr val="0000FF"/>
                </a:solidFill>
              </a:rPr>
              <a:t>- consists of a network of nerves that branch out from the central nervous system and connect it to the rest of the body 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Reflex</a:t>
            </a:r>
            <a:r>
              <a:rPr lang="en-US" dirty="0" smtClean="0">
                <a:solidFill>
                  <a:srgbClr val="0000FF"/>
                </a:solidFill>
              </a:rPr>
              <a:t>- automatic response that occurs very rapidly and without conscious control; helps to protect the body. 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inched-nerve-nervous-system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50" y="3518117"/>
            <a:ext cx="4832641" cy="31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9" y="642913"/>
            <a:ext cx="4996136" cy="53634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body has five senses: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Vision</a:t>
            </a:r>
            <a:r>
              <a:rPr lang="en-US" dirty="0" smtClean="0">
                <a:solidFill>
                  <a:srgbClr val="008000"/>
                </a:solidFill>
              </a:rPr>
              <a:t>- light enters your eyes and stimulates the rods and cones, or cells found in your retina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 they send impulses to optic nerve, brain interprets image you “see” 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Hearing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- ears pick up sound waves caused by vibrations that your brain interprets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ye_xsection_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/>
          <a:stretch/>
        </p:blipFill>
        <p:spPr>
          <a:xfrm>
            <a:off x="5032532" y="470434"/>
            <a:ext cx="4111468" cy="2744478"/>
          </a:xfrm>
          <a:prstGeom prst="rect">
            <a:avLst/>
          </a:prstGeom>
        </p:spPr>
      </p:pic>
      <p:pic>
        <p:nvPicPr>
          <p:cNvPr id="5" name="Picture 4" descr="how-hearing-wor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87" y="3559339"/>
            <a:ext cx="4398213" cy="329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01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64477"/>
            <a:ext cx="5376884" cy="53791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Smell and Taste</a:t>
            </a:r>
            <a:r>
              <a:rPr lang="en-US" dirty="0" smtClean="0">
                <a:solidFill>
                  <a:srgbClr val="008000"/>
                </a:solidFill>
              </a:rPr>
              <a:t>- work closely together—depend on chemical trigger responses in receptors in the nose and mouth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Touch</a:t>
            </a:r>
            <a:r>
              <a:rPr lang="en-US" dirty="0" smtClean="0">
                <a:solidFill>
                  <a:srgbClr val="008000"/>
                </a:solidFill>
              </a:rPr>
              <a:t>- sensory receptors pick up changes in touch, pressure, pain and temperature and send impulses to brain or spinal cord. 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Picture 4" descr="how-taste-works-in-the-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66" y="564477"/>
            <a:ext cx="3412123" cy="3479630"/>
          </a:xfrm>
          <a:prstGeom prst="rect">
            <a:avLst/>
          </a:prstGeom>
        </p:spPr>
      </p:pic>
      <p:pic>
        <p:nvPicPr>
          <p:cNvPr id="6" name="Picture 5" descr="tong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51" y="4271599"/>
            <a:ext cx="3016861" cy="2358313"/>
          </a:xfrm>
          <a:prstGeom prst="rect">
            <a:avLst/>
          </a:prstGeom>
        </p:spPr>
      </p:pic>
      <p:pic>
        <p:nvPicPr>
          <p:cNvPr id="7" name="Picture 6" descr="R.E.S._touch_Real_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35" y="4013663"/>
            <a:ext cx="35509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14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Why is the small intestine called “smal</a:t>
            </a:r>
            <a:r>
              <a:rPr lang="en-US" sz="3200" dirty="0" smtClean="0">
                <a:solidFill>
                  <a:srgbClr val="FF0000"/>
                </a:solidFill>
              </a:rPr>
              <a:t>l” if it is 6m long?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3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Vertebrates</a:t>
            </a:r>
            <a:r>
              <a:rPr lang="en-US" dirty="0" smtClean="0"/>
              <a:t> 4/15/15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8" y="1600201"/>
            <a:ext cx="8721466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Chordates</a:t>
            </a:r>
            <a:r>
              <a:rPr lang="en-US" sz="2800" dirty="0" smtClean="0">
                <a:solidFill>
                  <a:srgbClr val="0000FF"/>
                </a:solidFill>
              </a:rPr>
              <a:t>- organisms with a notochord, a flexible rod that supports the chordates back, a nerve cord, and slits in their throat area.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*Most chordates are vertebrates*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Vertebrate</a:t>
            </a:r>
            <a:r>
              <a:rPr lang="en-US" sz="2800" dirty="0" smtClean="0">
                <a:solidFill>
                  <a:srgbClr val="0000FF"/>
                </a:solidFill>
              </a:rPr>
              <a:t>- animal with a backbone that is part of an endoskeleton, which supports the body, protects organs and gives muscles a place to attach. 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(Fish, amphibians, reptiles, birds, mammals)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0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53062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Digestive System</a:t>
            </a:r>
            <a:r>
              <a:rPr lang="en-US" b="1" dirty="0" smtClean="0"/>
              <a:t> </a:t>
            </a:r>
            <a:r>
              <a:rPr lang="en-US" dirty="0" smtClean="0"/>
              <a:t>4/27/15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64" y="1333643"/>
            <a:ext cx="8575685" cy="47815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Digestive system</a:t>
            </a:r>
            <a:r>
              <a:rPr lang="en-US" sz="2600" dirty="0" smtClean="0">
                <a:solidFill>
                  <a:srgbClr val="0000FF"/>
                </a:solidFill>
              </a:rPr>
              <a:t>- main function is to disassemble the food you eat into molecules your body can use as energy.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The Mouth</a:t>
            </a:r>
            <a:r>
              <a:rPr lang="en-US" sz="2600" dirty="0" smtClean="0">
                <a:solidFill>
                  <a:srgbClr val="0000FF"/>
                </a:solidFill>
              </a:rPr>
              <a:t>- food enters to begin digestive process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Mechanical digestion</a:t>
            </a:r>
            <a:r>
              <a:rPr lang="en-US" sz="2600" dirty="0">
                <a:solidFill>
                  <a:srgbClr val="660066"/>
                </a:solidFill>
              </a:rPr>
              <a:t>- food is chewed, mixed and churned. 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Chemical digestion</a:t>
            </a:r>
            <a:r>
              <a:rPr lang="en-US" sz="2600" dirty="0">
                <a:solidFill>
                  <a:srgbClr val="660066"/>
                </a:solidFill>
              </a:rPr>
              <a:t>- process of changing food on a molecular level through the action of </a:t>
            </a:r>
            <a:r>
              <a:rPr lang="en-US" sz="2600" dirty="0">
                <a:solidFill>
                  <a:srgbClr val="FF0000"/>
                </a:solidFill>
              </a:rPr>
              <a:t>enzymes</a:t>
            </a:r>
            <a:r>
              <a:rPr lang="en-US" sz="2600" dirty="0">
                <a:solidFill>
                  <a:srgbClr val="660066"/>
                </a:solidFill>
              </a:rPr>
              <a:t>, or proteins that speed up chemical reactions in body.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The </a:t>
            </a:r>
            <a:r>
              <a:rPr lang="en-US" sz="2600" dirty="0">
                <a:solidFill>
                  <a:srgbClr val="FF0000"/>
                </a:solidFill>
              </a:rPr>
              <a:t>Esophagus</a:t>
            </a:r>
            <a:r>
              <a:rPr lang="en-US" sz="2600" dirty="0">
                <a:solidFill>
                  <a:srgbClr val="0000FF"/>
                </a:solidFill>
              </a:rPr>
              <a:t>- muscular tube moves food to the stomach using </a:t>
            </a:r>
            <a:r>
              <a:rPr lang="en-US" sz="2600" dirty="0">
                <a:solidFill>
                  <a:srgbClr val="FF0000"/>
                </a:solidFill>
              </a:rPr>
              <a:t>peristalsis</a:t>
            </a:r>
            <a:r>
              <a:rPr lang="en-US" sz="2600" dirty="0">
                <a:solidFill>
                  <a:srgbClr val="0000FF"/>
                </a:solidFill>
              </a:rPr>
              <a:t>, or waves of muscle contractions. 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51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at-does-the-digestive-system-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5000" cy="6629400"/>
          </a:xfrm>
          <a:prstGeom prst="rect">
            <a:avLst/>
          </a:prstGeom>
        </p:spPr>
      </p:pic>
      <p:pic>
        <p:nvPicPr>
          <p:cNvPr id="7" name="Picture 6" descr="WO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32" y="1"/>
            <a:ext cx="480666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70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30" y="329278"/>
            <a:ext cx="8606295" cy="5379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Stomach</a:t>
            </a:r>
            <a:r>
              <a:rPr lang="en-US" dirty="0" smtClean="0">
                <a:solidFill>
                  <a:srgbClr val="0000FF"/>
                </a:solidFill>
              </a:rPr>
              <a:t>- food is digested mechanically by peristalsis and chemically by digestive enzyme pepsin and hydrochloric acid.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Small Intestine</a:t>
            </a:r>
            <a:r>
              <a:rPr lang="en-US" dirty="0" smtClean="0">
                <a:solidFill>
                  <a:srgbClr val="0000FF"/>
                </a:solidFill>
              </a:rPr>
              <a:t>- most chemical digestion takes place here along with absorption of nutrients which is increased by villi, or small projections that increase surface area. 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Liver</a:t>
            </a:r>
            <a:r>
              <a:rPr lang="en-US" sz="2400" dirty="0" smtClean="0">
                <a:solidFill>
                  <a:srgbClr val="008000"/>
                </a:solidFill>
              </a:rPr>
              <a:t>- produces bile during digestion, a substance that breaks up fat particles which is stored in the</a:t>
            </a:r>
            <a:r>
              <a:rPr lang="en-US" sz="2400" dirty="0" smtClean="0">
                <a:solidFill>
                  <a:srgbClr val="FF0000"/>
                </a:solidFill>
              </a:rPr>
              <a:t> gall bladder 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Pancreas</a:t>
            </a:r>
            <a:r>
              <a:rPr lang="en-US" sz="2400" dirty="0" smtClean="0">
                <a:solidFill>
                  <a:srgbClr val="008000"/>
                </a:solidFill>
              </a:rPr>
              <a:t>- produces enzymes that flow into small intestine that help break down starches, proteins and fats.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Large Intestine</a:t>
            </a:r>
            <a:r>
              <a:rPr lang="en-US" dirty="0" smtClean="0">
                <a:solidFill>
                  <a:srgbClr val="0000FF"/>
                </a:solidFill>
              </a:rPr>
              <a:t>- absorbs water from undigested </a:t>
            </a:r>
            <a:r>
              <a:rPr lang="en-US" dirty="0" err="1" smtClean="0">
                <a:solidFill>
                  <a:srgbClr val="0000FF"/>
                </a:solidFill>
              </a:rPr>
              <a:t>chyme</a:t>
            </a:r>
            <a:r>
              <a:rPr lang="en-US" dirty="0" smtClean="0">
                <a:solidFill>
                  <a:srgbClr val="0000FF"/>
                </a:solidFill>
              </a:rPr>
              <a:t> into the bloodstream. The remaining material is ready for elimination from body.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5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518" y="616240"/>
            <a:ext cx="8414974" cy="5327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Ectotherm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0000FF"/>
                </a:solidFill>
              </a:rPr>
              <a:t>animal whose body does NOT produce much internal heat (ex. fish, amphibians, reptiles) </a:t>
            </a: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Endotherm: </a:t>
            </a:r>
            <a:r>
              <a:rPr lang="en-US" sz="2800" dirty="0" smtClean="0">
                <a:solidFill>
                  <a:srgbClr val="0000FF"/>
                </a:solidFill>
              </a:rPr>
              <a:t>animal whose body regulates its own temperature by controlling the internal heat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Basking_turt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9" y="3428503"/>
            <a:ext cx="3200574" cy="2142533"/>
          </a:xfrm>
          <a:prstGeom prst="rect">
            <a:avLst/>
          </a:prstGeom>
        </p:spPr>
      </p:pic>
      <p:pic>
        <p:nvPicPr>
          <p:cNvPr id="5" name="Picture 4" descr="pupfish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96" y="3370122"/>
            <a:ext cx="2704417" cy="2200915"/>
          </a:xfrm>
          <a:prstGeom prst="rect">
            <a:avLst/>
          </a:prstGeom>
        </p:spPr>
      </p:pic>
      <p:pic>
        <p:nvPicPr>
          <p:cNvPr id="6" name="Picture 5" descr="250px-Polar_Bear_Threats_Image3_20279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72" y="4649920"/>
            <a:ext cx="3620247" cy="21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1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65904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Mammals</a:t>
            </a:r>
            <a:r>
              <a:rPr lang="en-US" dirty="0" smtClean="0"/>
              <a:t> 4/15/15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59" y="1201770"/>
            <a:ext cx="8665439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Mammals</a:t>
            </a:r>
            <a:r>
              <a:rPr lang="en-US" sz="2800" dirty="0" smtClean="0">
                <a:solidFill>
                  <a:srgbClr val="0000FF"/>
                </a:solidFill>
              </a:rPr>
              <a:t>- endothermic vertebrates with a four chambered heart and skin covered with fur or hair</a:t>
            </a:r>
          </a:p>
          <a:p>
            <a:pPr lvl="1"/>
            <a:r>
              <a:rPr lang="en-US" sz="2600" dirty="0" smtClean="0">
                <a:solidFill>
                  <a:srgbClr val="660066"/>
                </a:solidFill>
              </a:rPr>
              <a:t>Most are born alive </a:t>
            </a:r>
          </a:p>
          <a:p>
            <a:pPr lvl="1"/>
            <a:r>
              <a:rPr lang="en-US" sz="2600" dirty="0" smtClean="0">
                <a:solidFill>
                  <a:srgbClr val="660066"/>
                </a:solidFill>
              </a:rPr>
              <a:t>Young fed with milk produced from mother’s body (mammary glands) </a:t>
            </a:r>
          </a:p>
          <a:p>
            <a:pPr lvl="1"/>
            <a:r>
              <a:rPr lang="en-US" sz="2600" dirty="0" smtClean="0">
                <a:solidFill>
                  <a:srgbClr val="660066"/>
                </a:solidFill>
              </a:rPr>
              <a:t>Have specialized teeth</a:t>
            </a:r>
          </a:p>
          <a:p>
            <a:pPr lvl="2"/>
            <a:r>
              <a:rPr lang="en-US" sz="2400" dirty="0" smtClean="0"/>
              <a:t>Herbivores- plant eating; incisors that cut and molars that grind </a:t>
            </a:r>
          </a:p>
          <a:p>
            <a:pPr lvl="2"/>
            <a:r>
              <a:rPr lang="en-US" sz="2400" dirty="0" smtClean="0"/>
              <a:t>Carnivores- meat eating; sharp canines that tear flesh</a:t>
            </a:r>
          </a:p>
          <a:p>
            <a:pPr lvl="2"/>
            <a:r>
              <a:rPr lang="en-US" sz="2400" dirty="0" smtClean="0"/>
              <a:t>Omnivores- plant and meat eating; use a variety of teeth </a:t>
            </a:r>
          </a:p>
        </p:txBody>
      </p:sp>
    </p:spTree>
    <p:extLst>
      <p:ext uri="{BB962C8B-B14F-4D97-AF65-F5344CB8AC3E}">
        <p14:creationId xmlns:p14="http://schemas.microsoft.com/office/powerpoint/2010/main" val="63303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10826"/>
            <a:ext cx="8042276" cy="5532775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660066"/>
                </a:solidFill>
              </a:rPr>
              <a:t>Have body systems </a:t>
            </a:r>
          </a:p>
          <a:p>
            <a:pPr lvl="1"/>
            <a:r>
              <a:rPr lang="en-US" sz="2400" dirty="0" smtClean="0"/>
              <a:t>Well developed lungs with millions of alveoli </a:t>
            </a:r>
          </a:p>
          <a:p>
            <a:pPr lvl="1"/>
            <a:r>
              <a:rPr lang="en-US" sz="2400" dirty="0" smtClean="0"/>
              <a:t>Four-chambered heart and two-loop circulatory system </a:t>
            </a:r>
          </a:p>
          <a:p>
            <a:pPr lvl="1"/>
            <a:r>
              <a:rPr lang="en-US" sz="2400" dirty="0" smtClean="0"/>
              <a:t>Specialized ways of moving—walk, run, hop, swing, glide, fly and swim </a:t>
            </a:r>
          </a:p>
          <a:p>
            <a:pPr lvl="1"/>
            <a:r>
              <a:rPr lang="en-US" sz="2400" dirty="0" smtClean="0"/>
              <a:t>Large brain and complex nervous system </a:t>
            </a:r>
          </a:p>
          <a:p>
            <a:pPr lvl="1"/>
            <a:r>
              <a:rPr lang="en-US" sz="2400" dirty="0" smtClean="0"/>
              <a:t>Internal fertilization </a:t>
            </a:r>
          </a:p>
        </p:txBody>
      </p:sp>
      <p:pic>
        <p:nvPicPr>
          <p:cNvPr id="4" name="Picture 3" descr="mini27f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7" y="3891745"/>
            <a:ext cx="3940535" cy="2761743"/>
          </a:xfrm>
          <a:prstGeom prst="rect">
            <a:avLst/>
          </a:prstGeom>
        </p:spPr>
      </p:pic>
      <p:pic>
        <p:nvPicPr>
          <p:cNvPr id="6" name="Picture 5" descr="human-he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4" y="4620472"/>
            <a:ext cx="3048000" cy="2033016"/>
          </a:xfrm>
          <a:prstGeom prst="rect">
            <a:avLst/>
          </a:prstGeom>
        </p:spPr>
      </p:pic>
      <p:pic>
        <p:nvPicPr>
          <p:cNvPr id="5" name="Picture 4" descr="human-bra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22" y="3891745"/>
            <a:ext cx="1929045" cy="15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1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17456"/>
            <a:ext cx="8042276" cy="5252666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660066"/>
                </a:solidFill>
              </a:rPr>
              <a:t>Have three main groups: </a:t>
            </a:r>
          </a:p>
          <a:p>
            <a:pPr lvl="1"/>
            <a:r>
              <a:rPr lang="en-US" sz="2400" dirty="0" err="1" smtClean="0">
                <a:solidFill>
                  <a:srgbClr val="FF0000"/>
                </a:solidFill>
              </a:rPr>
              <a:t>Monotremes</a:t>
            </a:r>
            <a:r>
              <a:rPr lang="en-US" sz="2400" dirty="0" smtClean="0"/>
              <a:t>- egg laying mammals that lack nipples (ex. Spiny anteater and duck-billed platypus)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Marsupials</a:t>
            </a:r>
            <a:r>
              <a:rPr lang="en-US" sz="2400" dirty="0" smtClean="0"/>
              <a:t>- mammals who give birth during early stage of development, then usually continue to develop in pouch on mother’s body.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Placental mammals</a:t>
            </a:r>
            <a:r>
              <a:rPr lang="en-US" sz="2400" dirty="0" smtClean="0"/>
              <a:t>- develop from embryo connected to a placenta by an umbilical cord; diverse group based on how they eat and move, as well as other characteristics. </a:t>
            </a:r>
            <a:endParaRPr lang="en-US" sz="2400" dirty="0"/>
          </a:p>
        </p:txBody>
      </p:sp>
      <p:pic>
        <p:nvPicPr>
          <p:cNvPr id="4" name="Picture 3" descr="No.-20-Platyp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4767144"/>
            <a:ext cx="3352254" cy="1885643"/>
          </a:xfrm>
          <a:prstGeom prst="rect">
            <a:avLst/>
          </a:prstGeom>
        </p:spPr>
      </p:pic>
      <p:pic>
        <p:nvPicPr>
          <p:cNvPr id="5" name="Picture 4" descr="baby-mammals-their-different-features-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88" y="4767144"/>
            <a:ext cx="2514191" cy="1885643"/>
          </a:xfrm>
          <a:prstGeom prst="rect">
            <a:avLst/>
          </a:prstGeom>
        </p:spPr>
      </p:pic>
      <p:pic>
        <p:nvPicPr>
          <p:cNvPr id="6" name="Picture 5" descr="bab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83" y="4429056"/>
            <a:ext cx="1488047" cy="22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4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ifi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27" y="0"/>
            <a:ext cx="6754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2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Why do mammals have skin?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0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351</TotalTime>
  <Words>1455</Words>
  <Application>Microsoft Macintosh PowerPoint</Application>
  <PresentationFormat>On-screen Show (4:3)</PresentationFormat>
  <Paragraphs>114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Breeze</vt:lpstr>
      <vt:lpstr>Body Systems</vt:lpstr>
      <vt:lpstr>Question: </vt:lpstr>
      <vt:lpstr>Vertebrates 4/15/15</vt:lpstr>
      <vt:lpstr>PowerPoint Presentation</vt:lpstr>
      <vt:lpstr>Mammals 4/15/15</vt:lpstr>
      <vt:lpstr>PowerPoint Presentation</vt:lpstr>
      <vt:lpstr>PowerPoint Presentation</vt:lpstr>
      <vt:lpstr>PowerPoint Presentation</vt:lpstr>
      <vt:lpstr>Question: </vt:lpstr>
      <vt:lpstr>The Skin 4/20/15</vt:lpstr>
      <vt:lpstr>PowerPoint Presentation</vt:lpstr>
      <vt:lpstr>PowerPoint Presentation</vt:lpstr>
      <vt:lpstr>Question: </vt:lpstr>
      <vt:lpstr>Muscular System 4/22/15</vt:lpstr>
      <vt:lpstr>PowerPoint Presentation</vt:lpstr>
      <vt:lpstr>PowerPoint Presentation</vt:lpstr>
      <vt:lpstr>PowerPoint Presentation</vt:lpstr>
      <vt:lpstr>Question: </vt:lpstr>
      <vt:lpstr>Skeletal System 4/22/15</vt:lpstr>
      <vt:lpstr>PowerPoint Presentation</vt:lpstr>
      <vt:lpstr>PowerPoint Presentation</vt:lpstr>
      <vt:lpstr>PowerPoint Presentation</vt:lpstr>
      <vt:lpstr>PowerPoint Presentation</vt:lpstr>
      <vt:lpstr>Question: </vt:lpstr>
      <vt:lpstr>Nervous System 4/27/15</vt:lpstr>
      <vt:lpstr>PowerPoint Presentation</vt:lpstr>
      <vt:lpstr>PowerPoint Presentation</vt:lpstr>
      <vt:lpstr>PowerPoint Presentation</vt:lpstr>
      <vt:lpstr>Question: </vt:lpstr>
      <vt:lpstr>Digestive System 4/27/15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Systems</dc:title>
  <dc:creator>Mark Anthony</dc:creator>
  <cp:lastModifiedBy>Mark Anthony</cp:lastModifiedBy>
  <cp:revision>20</cp:revision>
  <dcterms:created xsi:type="dcterms:W3CDTF">2015-04-13T15:12:49Z</dcterms:created>
  <dcterms:modified xsi:type="dcterms:W3CDTF">2015-04-27T17:40:25Z</dcterms:modified>
</cp:coreProperties>
</file>