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58" r:id="rId10"/>
    <p:sldId id="268" r:id="rId11"/>
    <p:sldId id="269" r:id="rId12"/>
    <p:sldId id="270" r:id="rId13"/>
    <p:sldId id="271" r:id="rId14"/>
    <p:sldId id="272" r:id="rId15"/>
    <p:sldId id="259" r:id="rId16"/>
    <p:sldId id="273" r:id="rId17"/>
    <p:sldId id="280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60" r:id="rId27"/>
    <p:sldId id="283" r:id="rId28"/>
    <p:sldId id="284" r:id="rId29"/>
    <p:sldId id="285" r:id="rId30"/>
    <p:sldId id="287" r:id="rId31"/>
    <p:sldId id="288" r:id="rId32"/>
    <p:sldId id="286" r:id="rId33"/>
    <p:sldId id="26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12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BCE-01B0-4A46-967D-F3AC3F6CB465}" type="datetimeFigureOut">
              <a:rPr lang="en-US" smtClean="0"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783B-CF9B-1A46-B3BA-8F30F0DED5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BCE-01B0-4A46-967D-F3AC3F6CB465}" type="datetimeFigureOut">
              <a:rPr lang="en-US" smtClean="0"/>
              <a:t>5/14/15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783B-CF9B-1A46-B3BA-8F30F0DED5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BCE-01B0-4A46-967D-F3AC3F6CB465}" type="datetimeFigureOut">
              <a:rPr lang="en-US" smtClean="0"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783B-CF9B-1A46-B3BA-8F30F0DED5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BCE-01B0-4A46-967D-F3AC3F6CB465}" type="datetimeFigureOut">
              <a:rPr lang="en-US" smtClean="0"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783B-CF9B-1A46-B3BA-8F30F0DED5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BCE-01B0-4A46-967D-F3AC3F6CB465}" type="datetimeFigureOut">
              <a:rPr lang="en-US" smtClean="0"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783B-CF9B-1A46-B3BA-8F30F0DED5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BCE-01B0-4A46-967D-F3AC3F6CB465}" type="datetimeFigureOut">
              <a:rPr lang="en-US" smtClean="0"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783B-CF9B-1A46-B3BA-8F30F0DED5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BCE-01B0-4A46-967D-F3AC3F6CB465}" type="datetimeFigureOut">
              <a:rPr lang="en-US" smtClean="0"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783B-CF9B-1A46-B3BA-8F30F0DED5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BCE-01B0-4A46-967D-F3AC3F6CB465}" type="datetimeFigureOut">
              <a:rPr lang="en-US" smtClean="0"/>
              <a:t>5/14/15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783B-CF9B-1A46-B3BA-8F30F0DED5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BCE-01B0-4A46-967D-F3AC3F6CB465}" type="datetimeFigureOut">
              <a:rPr lang="en-US" smtClean="0"/>
              <a:t>5/14/15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783B-CF9B-1A46-B3BA-8F30F0DED5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BCE-01B0-4A46-967D-F3AC3F6CB465}" type="datetimeFigureOut">
              <a:rPr lang="en-US" smtClean="0"/>
              <a:t>5/14/15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783B-CF9B-1A46-B3BA-8F30F0DED5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BCE-01B0-4A46-967D-F3AC3F6CB465}" type="datetimeFigureOut">
              <a:rPr lang="en-US" smtClean="0"/>
              <a:t>5/14/15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783B-CF9B-1A46-B3BA-8F30F0DED5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A6BCE-01B0-4A46-967D-F3AC3F6CB465}" type="datetimeFigureOut">
              <a:rPr lang="en-US" smtClean="0"/>
              <a:t>5/14/15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E783B-CF9B-1A46-B3BA-8F30F0DED5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3A6BCE-01B0-4A46-967D-F3AC3F6CB465}" type="datetimeFigureOut">
              <a:rPr lang="en-US" smtClean="0"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EA1E783B-CF9B-1A46-B3BA-8F30F0DED5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Astronomy and Space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Earth Science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31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348268"/>
            <a:ext cx="8042276" cy="1336956"/>
          </a:xfrm>
        </p:spPr>
        <p:txBody>
          <a:bodyPr/>
          <a:lstStyle/>
          <a:p>
            <a:r>
              <a:rPr lang="en-US" b="1" u="sng" dirty="0" smtClean="0"/>
              <a:t>The Moon</a:t>
            </a:r>
            <a:r>
              <a:rPr lang="en-US" b="1" dirty="0" smtClean="0"/>
              <a:t> </a:t>
            </a:r>
            <a:r>
              <a:rPr lang="en-US" dirty="0" smtClean="0"/>
              <a:t>5/5/15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40" y="1128076"/>
            <a:ext cx="8710510" cy="5074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The moon seems to shine because it reflects sunlight. </a:t>
            </a:r>
          </a:p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008000"/>
                </a:solidFill>
              </a:rPr>
              <a:t>gravitational pull </a:t>
            </a:r>
            <a:r>
              <a:rPr lang="en-US" sz="2800" dirty="0" smtClean="0"/>
              <a:t>of Earth on the Moon causes the Moon to move in an orbit around the Earth. </a:t>
            </a:r>
            <a:r>
              <a:rPr lang="en-US" sz="2800" dirty="0" smtClean="0">
                <a:solidFill>
                  <a:srgbClr val="008000"/>
                </a:solidFill>
              </a:rPr>
              <a:t>The changing relative positions of the Moon, Earth and Sun cause the phases of the Moon, eclipse and tides. </a:t>
            </a:r>
            <a:endParaRPr lang="en-US" sz="2800" dirty="0">
              <a:solidFill>
                <a:srgbClr val="008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636980"/>
              </p:ext>
            </p:extLst>
          </p:nvPr>
        </p:nvGraphicFramePr>
        <p:xfrm>
          <a:off x="227940" y="4604183"/>
          <a:ext cx="8710510" cy="210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2102"/>
                <a:gridCol w="1742102"/>
                <a:gridCol w="1742102"/>
                <a:gridCol w="1742102"/>
                <a:gridCol w="1742102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Moon Data Compared to Earth 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7417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Mass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Diameter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Avg. Distance from Earth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Time of one Rotation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Time of one Revolution</a:t>
                      </a:r>
                      <a:r>
                        <a:rPr lang="en-US" sz="2000" baseline="0" dirty="0" smtClean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12% of Earth’s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27%</a:t>
                      </a:r>
                      <a:r>
                        <a:rPr lang="en-US" sz="2000" baseline="0" dirty="0" smtClean="0"/>
                        <a:t> of Earth’s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384,000 km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273 days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273 days 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81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oon_rot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3447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32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502" y="287163"/>
            <a:ext cx="8596540" cy="55040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Phases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0000FF"/>
                </a:solidFill>
              </a:rPr>
              <a:t>the different forms the Moon takes in its appearance from Earth</a:t>
            </a:r>
            <a:r>
              <a:rPr lang="en-US" dirty="0" smtClean="0"/>
              <a:t>; sequence of phases is the lunar cycle lasting 295 days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New Moon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0000FF"/>
                </a:solidFill>
              </a:rPr>
              <a:t>when the moon is between Earth and Sun and can’t be seen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Waxing phases</a:t>
            </a:r>
            <a:r>
              <a:rPr lang="en-US" sz="2400" dirty="0" smtClean="0"/>
              <a:t>- </a:t>
            </a:r>
            <a:r>
              <a:rPr lang="en-US" sz="2400" dirty="0" smtClean="0">
                <a:solidFill>
                  <a:srgbClr val="0000FF"/>
                </a:solidFill>
              </a:rPr>
              <a:t>more of the moon’s near side is lit each night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Waxing Crescent</a:t>
            </a:r>
            <a:r>
              <a:rPr lang="en-US" sz="2200" dirty="0" smtClean="0"/>
              <a:t>- first visible thin slice 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1</a:t>
            </a:r>
            <a:r>
              <a:rPr lang="en-US" sz="2200" baseline="30000" dirty="0" smtClean="0">
                <a:solidFill>
                  <a:srgbClr val="FF0000"/>
                </a:solidFill>
              </a:rPr>
              <a:t>st</a:t>
            </a:r>
            <a:r>
              <a:rPr lang="en-US" sz="2200" dirty="0" smtClean="0">
                <a:solidFill>
                  <a:srgbClr val="FF0000"/>
                </a:solidFill>
              </a:rPr>
              <a:t> quarter</a:t>
            </a:r>
            <a:r>
              <a:rPr lang="en-US" sz="2200" dirty="0" smtClean="0"/>
              <a:t>- half lighted 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Waxing Gibbous</a:t>
            </a:r>
            <a:r>
              <a:rPr lang="en-US" sz="2200" dirty="0" smtClean="0"/>
              <a:t>- more than half </a:t>
            </a:r>
          </a:p>
          <a:p>
            <a:pPr lvl="2"/>
            <a:r>
              <a:rPr lang="en-US" sz="2200" dirty="0" smtClean="0">
                <a:solidFill>
                  <a:srgbClr val="FF0000"/>
                </a:solidFill>
              </a:rPr>
              <a:t>Full moon</a:t>
            </a:r>
            <a:r>
              <a:rPr lang="en-US" sz="2200" dirty="0" smtClean="0"/>
              <a:t>- all of lighted side visible </a:t>
            </a:r>
          </a:p>
        </p:txBody>
      </p:sp>
      <p:pic>
        <p:nvPicPr>
          <p:cNvPr id="4" name="Picture 3" descr="1164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445" y="4040072"/>
            <a:ext cx="2793021" cy="2094766"/>
          </a:xfrm>
          <a:prstGeom prst="rect">
            <a:avLst/>
          </a:prstGeom>
        </p:spPr>
      </p:pic>
      <p:pic>
        <p:nvPicPr>
          <p:cNvPr id="5" name="Picture 4" descr="moonphas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07"/>
          <a:stretch/>
        </p:blipFill>
        <p:spPr>
          <a:xfrm>
            <a:off x="260502" y="4935055"/>
            <a:ext cx="4802565" cy="171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5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20964"/>
            <a:ext cx="8042276" cy="5422637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Waning </a:t>
            </a:r>
            <a:r>
              <a:rPr lang="en-US" sz="2400" dirty="0">
                <a:solidFill>
                  <a:srgbClr val="FF0000"/>
                </a:solidFill>
              </a:rPr>
              <a:t>phases</a:t>
            </a:r>
            <a:r>
              <a:rPr lang="en-US" sz="2400" dirty="0" smtClean="0"/>
              <a:t>-</a:t>
            </a:r>
            <a:r>
              <a:rPr lang="en-US" sz="2400" dirty="0" smtClean="0">
                <a:solidFill>
                  <a:srgbClr val="0000FF"/>
                </a:solidFill>
              </a:rPr>
              <a:t> less </a:t>
            </a:r>
            <a:r>
              <a:rPr lang="en-US" sz="2400" dirty="0">
                <a:solidFill>
                  <a:srgbClr val="0000FF"/>
                </a:solidFill>
              </a:rPr>
              <a:t>of the moon’s near side is lit each </a:t>
            </a:r>
            <a:r>
              <a:rPr lang="en-US" sz="2400" dirty="0" smtClean="0">
                <a:solidFill>
                  <a:srgbClr val="0000FF"/>
                </a:solidFill>
              </a:rPr>
              <a:t>night after a full moon </a:t>
            </a:r>
            <a:endParaRPr lang="en-US" sz="2400" dirty="0">
              <a:solidFill>
                <a:srgbClr val="0000FF"/>
              </a:solidFill>
            </a:endParaRPr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Waning Gibbous</a:t>
            </a:r>
            <a:r>
              <a:rPr lang="en-US" sz="2400" dirty="0" smtClean="0"/>
              <a:t>- more than half of lit side of moon still visible after full moon </a:t>
            </a:r>
            <a:endParaRPr lang="en-US" sz="2400" dirty="0"/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3</a:t>
            </a:r>
            <a:r>
              <a:rPr lang="en-US" sz="2400" baseline="30000" dirty="0" smtClean="0">
                <a:solidFill>
                  <a:srgbClr val="FF0000"/>
                </a:solidFill>
              </a:rPr>
              <a:t>rd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quarter</a:t>
            </a:r>
            <a:r>
              <a:rPr lang="en-US" sz="2400" dirty="0"/>
              <a:t>- half </a:t>
            </a:r>
            <a:r>
              <a:rPr lang="en-US" sz="2400" dirty="0" smtClean="0"/>
              <a:t>of lighted side visible </a:t>
            </a:r>
            <a:endParaRPr lang="en-US" sz="2400" dirty="0"/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Waning Crescent</a:t>
            </a:r>
            <a:r>
              <a:rPr lang="en-US" sz="2400" dirty="0" smtClean="0"/>
              <a:t>- last visible slice before a new moon</a:t>
            </a:r>
            <a:endParaRPr lang="en-US" sz="2400" dirty="0"/>
          </a:p>
        </p:txBody>
      </p:sp>
      <p:pic>
        <p:nvPicPr>
          <p:cNvPr id="4" name="Picture 3" descr="moonphas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9"/>
          <a:stretch/>
        </p:blipFill>
        <p:spPr>
          <a:xfrm>
            <a:off x="1607560" y="3532784"/>
            <a:ext cx="5979537" cy="20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58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488404"/>
            <a:ext cx="8042276" cy="545519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Eclipse</a:t>
            </a:r>
            <a:r>
              <a:rPr lang="en-US" sz="2800" dirty="0" smtClean="0">
                <a:solidFill>
                  <a:srgbClr val="0000FF"/>
                </a:solidFill>
              </a:rPr>
              <a:t>- when Earth of the Moon casts a shadow on the other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Solar eclipse</a:t>
            </a:r>
            <a:r>
              <a:rPr lang="en-US" sz="2800" dirty="0">
                <a:solidFill>
                  <a:srgbClr val="0000FF"/>
                </a:solidFill>
              </a:rPr>
              <a:t>- when Moon’s shadow appears on Earth’s surface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Lunar eclipse</a:t>
            </a:r>
            <a:r>
              <a:rPr lang="en-US" sz="2800" dirty="0">
                <a:solidFill>
                  <a:srgbClr val="0000FF"/>
                </a:solidFill>
              </a:rPr>
              <a:t>- when the Moon moves into the Earth’s shadow </a:t>
            </a:r>
          </a:p>
          <a:p>
            <a:pPr marL="349250" lvl="1" indent="0">
              <a:buNone/>
            </a:pPr>
            <a:endParaRPr lang="en-US" dirty="0" smtClean="0"/>
          </a:p>
        </p:txBody>
      </p:sp>
      <p:pic>
        <p:nvPicPr>
          <p:cNvPr id="4" name="Picture 3" descr="ts220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18" y="3539067"/>
            <a:ext cx="3928533" cy="2946400"/>
          </a:xfrm>
          <a:prstGeom prst="rect">
            <a:avLst/>
          </a:prstGeom>
        </p:spPr>
      </p:pic>
      <p:pic>
        <p:nvPicPr>
          <p:cNvPr id="5" name="Picture 4" descr="TLE2004-139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3539067"/>
            <a:ext cx="3928533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7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Why are planets classified as either inner or outer planets?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1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43098"/>
            <a:ext cx="8042276" cy="1336956"/>
          </a:xfrm>
        </p:spPr>
        <p:txBody>
          <a:bodyPr/>
          <a:lstStyle/>
          <a:p>
            <a:r>
              <a:rPr lang="en-US" b="1" u="sng" dirty="0" smtClean="0"/>
              <a:t>The Planets</a:t>
            </a:r>
            <a:r>
              <a:rPr lang="en-US" b="1" dirty="0" smtClean="0"/>
              <a:t> </a:t>
            </a:r>
            <a:r>
              <a:rPr lang="en-US" dirty="0" smtClean="0"/>
              <a:t>5/7/15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222" y="1382951"/>
            <a:ext cx="8690802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Planets are classified according to their location in the solar system.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Inner planets</a:t>
            </a:r>
            <a:r>
              <a:rPr lang="en-US" sz="2800" dirty="0" smtClean="0">
                <a:solidFill>
                  <a:srgbClr val="0000FF"/>
                </a:solidFill>
              </a:rPr>
              <a:t>: those with orbits between the sun and the asteroid belt.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Outer planets</a:t>
            </a:r>
            <a:r>
              <a:rPr lang="en-US" sz="2800" dirty="0" smtClean="0">
                <a:solidFill>
                  <a:srgbClr val="0000FF"/>
                </a:solidFill>
              </a:rPr>
              <a:t>: orbit outside the asteroid belt.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Terrestrial planets</a:t>
            </a:r>
            <a:r>
              <a:rPr lang="en-US" sz="2800" dirty="0" smtClean="0">
                <a:solidFill>
                  <a:srgbClr val="0000FF"/>
                </a:solidFill>
              </a:rPr>
              <a:t>: made mainly of rocky material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Gaseous planets</a:t>
            </a:r>
            <a:r>
              <a:rPr lang="en-US" sz="2800" dirty="0" smtClean="0">
                <a:solidFill>
                  <a:srgbClr val="0000FF"/>
                </a:solidFill>
              </a:rPr>
              <a:t>: made mainly of ice and gas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8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teroidbel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9654"/>
            <a:ext cx="9144000" cy="476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4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68462"/>
            <a:ext cx="8042276" cy="5275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Mercury</a:t>
            </a:r>
            <a:r>
              <a:rPr lang="en-US" sz="3200" dirty="0" smtClean="0">
                <a:solidFill>
                  <a:schemeClr val="tx1"/>
                </a:solidFill>
              </a:rPr>
              <a:t>- planet closest to the Sun </a:t>
            </a:r>
          </a:p>
          <a:p>
            <a:r>
              <a:rPr lang="en-US" sz="2800" dirty="0" smtClean="0"/>
              <a:t>Has no true atmosphere, surface temperatures are extreme</a:t>
            </a:r>
          </a:p>
          <a:p>
            <a:r>
              <a:rPr lang="en-US" sz="2800" dirty="0" smtClean="0"/>
              <a:t>Has many craters and long, steep cliffs </a:t>
            </a:r>
            <a:endParaRPr lang="en-US" sz="2800" dirty="0"/>
          </a:p>
        </p:txBody>
      </p:sp>
      <p:pic>
        <p:nvPicPr>
          <p:cNvPr id="4" name="Picture 3" descr="mercury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405" y="3311433"/>
            <a:ext cx="3011797" cy="301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0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68462"/>
            <a:ext cx="8042276" cy="5275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Venus</a:t>
            </a:r>
            <a:r>
              <a:rPr lang="en-US" sz="3200" dirty="0" smtClean="0">
                <a:solidFill>
                  <a:schemeClr val="tx1"/>
                </a:solidFill>
              </a:rPr>
              <a:t>- second from Sun and similar to Earth in size and mass </a:t>
            </a:r>
          </a:p>
          <a:p>
            <a:r>
              <a:rPr lang="en-US" sz="2800" dirty="0" smtClean="0"/>
              <a:t>Extremely dense atmosphere of clouds causing intense greenhouse effect, resulting in surface temperatures between 450°C and 475</a:t>
            </a:r>
            <a:r>
              <a:rPr lang="en-US" sz="2800" dirty="0"/>
              <a:t>°</a:t>
            </a:r>
            <a:r>
              <a:rPr lang="en-US" sz="2800" dirty="0" smtClean="0"/>
              <a:t>C</a:t>
            </a:r>
          </a:p>
          <a:p>
            <a:endParaRPr lang="en-US" sz="2800" dirty="0"/>
          </a:p>
        </p:txBody>
      </p:sp>
      <p:pic>
        <p:nvPicPr>
          <p:cNvPr id="2" name="Picture 1" descr="venus_magell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20" y="3445082"/>
            <a:ext cx="3141292" cy="31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8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What causes the cycle of seasons on Earth?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1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68462"/>
            <a:ext cx="8042276" cy="5275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Earth</a:t>
            </a:r>
            <a:r>
              <a:rPr lang="en-US" sz="3200" dirty="0" smtClean="0">
                <a:solidFill>
                  <a:schemeClr val="tx1"/>
                </a:solidFill>
              </a:rPr>
              <a:t>-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third planet from the Sun</a:t>
            </a:r>
          </a:p>
          <a:p>
            <a:r>
              <a:rPr lang="en-US" sz="2800" dirty="0" smtClean="0"/>
              <a:t>Water exists on Earth as solid, liquid and gas</a:t>
            </a:r>
          </a:p>
          <a:p>
            <a:r>
              <a:rPr lang="en-US" sz="2800" dirty="0" smtClean="0"/>
              <a:t>Atmosphere protects surface from meteors and Sun’s radiation 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2" name="Picture 1" descr="bluemarblew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74" y="3545388"/>
            <a:ext cx="2961670" cy="29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1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67385"/>
            <a:ext cx="8042276" cy="5275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Mars</a:t>
            </a:r>
            <a:r>
              <a:rPr lang="en-US" sz="3200" dirty="0" smtClean="0">
                <a:solidFill>
                  <a:schemeClr val="tx1"/>
                </a:solidFill>
              </a:rPr>
              <a:t>- fourth planet from the Sun</a:t>
            </a:r>
          </a:p>
          <a:p>
            <a:r>
              <a:rPr lang="en-US" sz="2600" dirty="0" smtClean="0"/>
              <a:t>Called the red planet because of the iron oxide that is present in the surface rocks giving them reddish color </a:t>
            </a:r>
          </a:p>
          <a:p>
            <a:r>
              <a:rPr lang="en-US" sz="2600" dirty="0" smtClean="0"/>
              <a:t>Thin atmosphere causing extreme temperatures, strong winds, and global dust storms</a:t>
            </a:r>
          </a:p>
          <a:p>
            <a:r>
              <a:rPr lang="en-US" sz="2600" dirty="0" smtClean="0"/>
              <a:t>Has polar ice caps, seasons, and other evidence that water is or was once present. </a:t>
            </a:r>
            <a:endParaRPr lang="en-US" sz="2600" dirty="0"/>
          </a:p>
        </p:txBody>
      </p:sp>
      <p:pic>
        <p:nvPicPr>
          <p:cNvPr id="6" name="Picture 5" descr="ma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647" y="4779502"/>
            <a:ext cx="1939098" cy="193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8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451212"/>
            <a:ext cx="8042276" cy="5275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Jupiter</a:t>
            </a:r>
            <a:r>
              <a:rPr lang="en-US" sz="3200" dirty="0" smtClean="0">
                <a:solidFill>
                  <a:schemeClr val="tx1"/>
                </a:solidFill>
              </a:rPr>
              <a:t>- largest planet in solar system fifth from Sun </a:t>
            </a:r>
          </a:p>
          <a:p>
            <a:r>
              <a:rPr lang="en-US" sz="2800" dirty="0" smtClean="0"/>
              <a:t>Atmosphere mostly hydrogen and helium; many high pressure gas storms with the most notable being the Great Red Spot </a:t>
            </a:r>
          </a:p>
          <a:p>
            <a:r>
              <a:rPr lang="en-US" sz="2800" dirty="0" smtClean="0"/>
              <a:t>Has at least 60 moons with four having their own atmosphere </a:t>
            </a:r>
            <a:endParaRPr lang="en-US" sz="2800" dirty="0"/>
          </a:p>
        </p:txBody>
      </p:sp>
      <p:pic>
        <p:nvPicPr>
          <p:cNvPr id="2" name="Picture 1" descr="Jupiter_and_its_shrunken_Great_Red_Sp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832" y="3912977"/>
            <a:ext cx="2723567" cy="27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7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68462"/>
            <a:ext cx="8042276" cy="5275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Saturn</a:t>
            </a:r>
            <a:r>
              <a:rPr lang="en-US" sz="3200" dirty="0" smtClean="0">
                <a:solidFill>
                  <a:schemeClr val="tx1"/>
                </a:solidFill>
              </a:rPr>
              <a:t>- sixth planet from Sun, second largest in solar system </a:t>
            </a:r>
          </a:p>
          <a:p>
            <a:r>
              <a:rPr lang="en-US" sz="2800" dirty="0" smtClean="0"/>
              <a:t>Thick out rings of hydrogen, helium, ammonia, methane and water vapor </a:t>
            </a:r>
          </a:p>
          <a:p>
            <a:r>
              <a:rPr lang="en-US" sz="2800" dirty="0" smtClean="0"/>
              <a:t>31 moons, with largest moon, Titan, being larger than Mercury </a:t>
            </a:r>
          </a:p>
        </p:txBody>
      </p:sp>
      <p:pic>
        <p:nvPicPr>
          <p:cNvPr id="2" name="Picture 1" descr="saturn-voyag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85" y="4025810"/>
            <a:ext cx="3763702" cy="263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77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68462"/>
            <a:ext cx="8042276" cy="5275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Uranus</a:t>
            </a:r>
            <a:r>
              <a:rPr lang="en-US" sz="3200" dirty="0" smtClean="0">
                <a:solidFill>
                  <a:schemeClr val="tx1"/>
                </a:solidFill>
              </a:rPr>
              <a:t>- seventh planet form the Sun; large and gaseous </a:t>
            </a:r>
          </a:p>
          <a:p>
            <a:r>
              <a:rPr lang="en-US" sz="2800" dirty="0" smtClean="0"/>
              <a:t>Methane in atmosphere gives planet its blue-green color </a:t>
            </a:r>
          </a:p>
          <a:p>
            <a:r>
              <a:rPr lang="en-US" sz="2800" dirty="0" smtClean="0"/>
              <a:t>Has tilted axis of rotation moving around Sun like a rolling ball</a:t>
            </a:r>
          </a:p>
        </p:txBody>
      </p:sp>
      <p:pic>
        <p:nvPicPr>
          <p:cNvPr id="4" name="Picture 3" descr="p0257vk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243" y="4099116"/>
            <a:ext cx="4180514" cy="235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68462"/>
            <a:ext cx="8042276" cy="5275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Neptune</a:t>
            </a:r>
            <a:r>
              <a:rPr lang="en-US" sz="3200" dirty="0" smtClean="0">
                <a:solidFill>
                  <a:schemeClr val="tx1"/>
                </a:solidFill>
              </a:rPr>
              <a:t>- eighth planet from the Sun </a:t>
            </a:r>
          </a:p>
          <a:p>
            <a:r>
              <a:rPr lang="en-US" sz="2800" dirty="0" smtClean="0"/>
              <a:t>Has surface of frozen nitrogen and geysers that erupt nitrogen gas </a:t>
            </a:r>
          </a:p>
        </p:txBody>
      </p:sp>
      <p:pic>
        <p:nvPicPr>
          <p:cNvPr id="4" name="Picture 3" descr="default-neptu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7" y="2597554"/>
            <a:ext cx="4461396" cy="334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1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How did the solar system come to be?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1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97224"/>
            <a:ext cx="8042276" cy="1336956"/>
          </a:xfrm>
        </p:spPr>
        <p:txBody>
          <a:bodyPr/>
          <a:lstStyle/>
          <a:p>
            <a:r>
              <a:rPr lang="en-US" b="1" u="sng" dirty="0" smtClean="0"/>
              <a:t>Solar System</a:t>
            </a:r>
            <a:r>
              <a:rPr lang="en-US" b="1" dirty="0" smtClean="0"/>
              <a:t> </a:t>
            </a:r>
            <a:r>
              <a:rPr lang="en-US" dirty="0" smtClean="0"/>
              <a:t>5/14/15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63134"/>
            <a:ext cx="8042276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Geocentric (Earth-centered) model</a:t>
            </a:r>
            <a:r>
              <a:rPr lang="en-US" sz="2800" dirty="0" smtClean="0">
                <a:solidFill>
                  <a:srgbClr val="0000FF"/>
                </a:solidFill>
              </a:rPr>
              <a:t>- early Greeks thought planets, the Sun, Moon and stars rotated around the Earth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Heliocentric (Sun-centered) model</a:t>
            </a:r>
            <a:r>
              <a:rPr lang="en-US" sz="2800" dirty="0" smtClean="0">
                <a:solidFill>
                  <a:srgbClr val="0000FF"/>
                </a:solidFill>
              </a:rPr>
              <a:t>- Nicholas Copernicus and Galileo </a:t>
            </a:r>
            <a:r>
              <a:rPr lang="en-US" sz="2800" dirty="0" err="1" smtClean="0">
                <a:solidFill>
                  <a:srgbClr val="0000FF"/>
                </a:solidFill>
              </a:rPr>
              <a:t>Galilei</a:t>
            </a:r>
            <a:r>
              <a:rPr lang="en-US" sz="2800" dirty="0" smtClean="0">
                <a:solidFill>
                  <a:srgbClr val="0000FF"/>
                </a:solidFill>
              </a:rPr>
              <a:t> observed that the Moon Revolved around the Earth and that Earth and the other planets revolved around the Sun.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" name="Picture 3" descr="galile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66" y="4637617"/>
            <a:ext cx="1742434" cy="2137833"/>
          </a:xfrm>
          <a:prstGeom prst="rect">
            <a:avLst/>
          </a:prstGeom>
        </p:spPr>
      </p:pic>
      <p:pic>
        <p:nvPicPr>
          <p:cNvPr id="5" name="Picture 4" descr="geocentri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2"/>
          <a:stretch/>
        </p:blipFill>
        <p:spPr>
          <a:xfrm>
            <a:off x="2943012" y="4721900"/>
            <a:ext cx="2661921" cy="196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2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258234"/>
            <a:ext cx="8348133" cy="187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Astronomical Units (AUs)</a:t>
            </a:r>
            <a:r>
              <a:rPr lang="en-US" sz="2800" dirty="0" smtClean="0">
                <a:solidFill>
                  <a:srgbClr val="0000FF"/>
                </a:solidFill>
              </a:rPr>
              <a:t>- measure distances among the objects in the solar system: 1 AU= 150 million km, the average distance from Earth to the Sun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" name="Picture 3" descr="astronomical_distances-au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1663700"/>
            <a:ext cx="2573866" cy="268111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06399" y="2188635"/>
            <a:ext cx="6316134" cy="3843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Astronomers believe </a:t>
            </a:r>
            <a:r>
              <a:rPr lang="en-US" sz="2800" dirty="0" smtClean="0">
                <a:solidFill>
                  <a:srgbClr val="008000"/>
                </a:solidFill>
              </a:rPr>
              <a:t>the solar system began 4.6 billion years ago.</a:t>
            </a:r>
          </a:p>
          <a:p>
            <a:pPr lvl="1"/>
            <a:r>
              <a:rPr lang="en-US" sz="2600" dirty="0" smtClean="0">
                <a:solidFill>
                  <a:srgbClr val="008000"/>
                </a:solidFill>
              </a:rPr>
              <a:t>A cloud of gas, ice and dust formed slowly </a:t>
            </a:r>
          </a:p>
          <a:p>
            <a:pPr lvl="1"/>
            <a:r>
              <a:rPr lang="en-US" sz="2600" dirty="0" smtClean="0">
                <a:solidFill>
                  <a:srgbClr val="008000"/>
                </a:solidFill>
              </a:rPr>
              <a:t>Shock waves (possibly from a supernova, or exploding star)  might have caused the cloud to compress</a:t>
            </a:r>
          </a:p>
          <a:p>
            <a:pPr marL="0" indent="0">
              <a:buFont typeface="Wingdings 2" pitchFamily="18" charset="2"/>
              <a:buNone/>
            </a:pP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8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49275" y="812800"/>
            <a:ext cx="8042275" cy="513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600" dirty="0" smtClean="0">
                <a:solidFill>
                  <a:srgbClr val="008000"/>
                </a:solidFill>
              </a:rPr>
              <a:t>Cloud became more dense, rotated faster, heated up, and flattened to form a disc </a:t>
            </a:r>
          </a:p>
          <a:p>
            <a:pPr lvl="1"/>
            <a:r>
              <a:rPr lang="en-US" sz="2600" dirty="0" smtClean="0">
                <a:solidFill>
                  <a:srgbClr val="008000"/>
                </a:solidFill>
              </a:rPr>
              <a:t>Heated material from contracting cloud triggered nuclear fusion forming the Sun, material left behind became objects of solar system. 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5" name="Picture 4" descr="Galaxy-illust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0" y="3707341"/>
            <a:ext cx="4758267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2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249649"/>
            <a:ext cx="8042276" cy="1336956"/>
          </a:xfrm>
        </p:spPr>
        <p:txBody>
          <a:bodyPr/>
          <a:lstStyle/>
          <a:p>
            <a:r>
              <a:rPr lang="en-US" b="1" u="sng" dirty="0" smtClean="0"/>
              <a:t>Earth’s Motion</a:t>
            </a:r>
            <a:r>
              <a:rPr lang="en-US" dirty="0" smtClean="0"/>
              <a:t> 4/28/15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2" y="1104186"/>
            <a:ext cx="8817428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sun is the nearest star to Earth and has a diameter 100 times greater than Earth’s. </a:t>
            </a:r>
          </a:p>
          <a:p>
            <a:pPr marL="0" indent="0">
              <a:buNone/>
            </a:pPr>
            <a:r>
              <a:rPr lang="en-US" sz="2800" dirty="0" smtClean="0"/>
              <a:t>The sun’s core reaches temperatures over 15,000,000°C, with the surface reaching temps of 5,500</a:t>
            </a:r>
            <a:r>
              <a:rPr lang="en-US" sz="2800" dirty="0"/>
              <a:t>°</a:t>
            </a:r>
            <a:r>
              <a:rPr lang="en-US" sz="2800" dirty="0" smtClean="0"/>
              <a:t>C.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A small part of this energy reaches Earth as light and thermal energy. 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4" name="Picture 3" descr="sun-et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71" y="4405421"/>
            <a:ext cx="4146552" cy="2325579"/>
          </a:xfrm>
          <a:prstGeom prst="rect">
            <a:avLst/>
          </a:prstGeom>
        </p:spPr>
      </p:pic>
      <p:pic>
        <p:nvPicPr>
          <p:cNvPr id="5" name="Picture 4" descr="earth_and_su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3" y="4862286"/>
            <a:ext cx="1929351" cy="186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3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941" y="440266"/>
            <a:ext cx="8391525" cy="5283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Objects that orbit the Sun: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Planets</a:t>
            </a:r>
            <a:r>
              <a:rPr lang="en-US" sz="2800" dirty="0" smtClean="0">
                <a:solidFill>
                  <a:srgbClr val="0000FF"/>
                </a:solidFill>
              </a:rPr>
              <a:t>- a planet must orbit the Sun, have a nearly spherical shape and have a mass much larger than the total mass of all other objects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Dwarf Planets</a:t>
            </a:r>
            <a:r>
              <a:rPr lang="en-US" sz="2800" dirty="0" smtClean="0">
                <a:solidFill>
                  <a:srgbClr val="0000FF"/>
                </a:solidFill>
              </a:rPr>
              <a:t>- spherical shaped object that orbits the Sun but does not have more mass than the objects than the objects in nearby orbits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" name="Picture 3" descr="3-5-dwarfplanets.0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32" y="4102099"/>
            <a:ext cx="3877735" cy="275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6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942" y="355598"/>
            <a:ext cx="4045754" cy="58250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Asteroid</a:t>
            </a:r>
            <a:r>
              <a:rPr lang="en-US" sz="2800" dirty="0" smtClean="0">
                <a:solidFill>
                  <a:srgbClr val="0000FF"/>
                </a:solidFill>
              </a:rPr>
              <a:t>- millions of small, rocky objects that orbit the Sun in an asteroid belt, range in size from &lt;1 meter to several hundred km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Comet</a:t>
            </a:r>
            <a:r>
              <a:rPr lang="en-US" sz="2800" dirty="0" smtClean="0">
                <a:solidFill>
                  <a:srgbClr val="0000FF"/>
                </a:solidFill>
              </a:rPr>
              <a:t>- made of gas, dust and ice and moves around the Sun in an oval-shaped orbit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Meteoroids</a:t>
            </a:r>
            <a:r>
              <a:rPr lang="en-US" sz="2800" dirty="0" smtClean="0">
                <a:solidFill>
                  <a:srgbClr val="0000FF"/>
                </a:solidFill>
              </a:rPr>
              <a:t>- debris left by colliding asteroids or dispersing comets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4" name="Picture 3" descr="527890_261750397292980_500133553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96" y="355598"/>
            <a:ext cx="4718304" cy="582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95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3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What does the life of a star depend on?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1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82814"/>
            <a:ext cx="8042276" cy="5199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Earth </a:t>
            </a:r>
            <a:r>
              <a:rPr lang="en-US" sz="2800" dirty="0" smtClean="0">
                <a:solidFill>
                  <a:srgbClr val="FF0000"/>
                </a:solidFill>
              </a:rPr>
              <a:t>orbits</a:t>
            </a:r>
            <a:r>
              <a:rPr lang="en-US" sz="2800" dirty="0" smtClean="0"/>
              <a:t>, or follows a path, around the sun making one complete </a:t>
            </a:r>
            <a:r>
              <a:rPr lang="en-US" sz="2800" dirty="0" smtClean="0">
                <a:solidFill>
                  <a:srgbClr val="FF0000"/>
                </a:solidFill>
              </a:rPr>
              <a:t>revolution</a:t>
            </a:r>
            <a:r>
              <a:rPr lang="en-US" sz="2800" dirty="0" smtClean="0"/>
              <a:t> every 365.24 days dye to the Sun’s gravitational pull. </a:t>
            </a:r>
          </a:p>
          <a:p>
            <a:pPr marL="0" indent="0">
              <a:buNone/>
            </a:pPr>
            <a:r>
              <a:rPr lang="en-US" sz="2800" dirty="0" smtClean="0"/>
              <a:t>As Earth revolves around the Sun, it </a:t>
            </a:r>
            <a:r>
              <a:rPr lang="en-US" sz="2800" dirty="0" smtClean="0">
                <a:solidFill>
                  <a:srgbClr val="FF0000"/>
                </a:solidFill>
              </a:rPr>
              <a:t>rotates</a:t>
            </a:r>
            <a:r>
              <a:rPr lang="en-US" sz="2800" dirty="0" smtClean="0"/>
              <a:t>, or spins on its </a:t>
            </a:r>
            <a:r>
              <a:rPr lang="en-US" sz="2800" dirty="0" smtClean="0">
                <a:solidFill>
                  <a:srgbClr val="FF0000"/>
                </a:solidFill>
              </a:rPr>
              <a:t>rotational axis</a:t>
            </a:r>
            <a:r>
              <a:rPr lang="en-US" sz="2800" dirty="0" smtClean="0"/>
              <a:t>. </a:t>
            </a:r>
          </a:p>
        </p:txBody>
      </p:sp>
      <p:pic>
        <p:nvPicPr>
          <p:cNvPr id="4" name="Picture 3" descr="nig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86" y="2982686"/>
            <a:ext cx="6350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95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616858"/>
            <a:ext cx="8042276" cy="5018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Because Earth’s surface is curved, different parts of the Earth’s surface receive different amounts of the Sun’s energy. </a:t>
            </a:r>
          </a:p>
          <a:p>
            <a:pPr marL="0" indent="0">
              <a:buNone/>
            </a:pPr>
            <a:r>
              <a:rPr lang="en-US" sz="2800" dirty="0" smtClean="0"/>
              <a:t>Earth’s orbit is an </a:t>
            </a:r>
            <a:r>
              <a:rPr lang="en-US" sz="2800" dirty="0" smtClean="0">
                <a:solidFill>
                  <a:srgbClr val="FF0000"/>
                </a:solidFill>
              </a:rPr>
              <a:t>ellipse</a:t>
            </a:r>
            <a:r>
              <a:rPr lang="en-US" sz="2800" dirty="0" smtClean="0"/>
              <a:t>, or an elongated, closed curve. </a:t>
            </a:r>
            <a:r>
              <a:rPr lang="en-US" sz="2800" dirty="0" smtClean="0">
                <a:solidFill>
                  <a:srgbClr val="008000"/>
                </a:solidFill>
              </a:rPr>
              <a:t>Because the sun is not centered in the ellipse, the distance between the Sun and the Earth change during the year. </a:t>
            </a:r>
          </a:p>
        </p:txBody>
      </p:sp>
      <p:pic>
        <p:nvPicPr>
          <p:cNvPr id="4" name="Picture 3" descr="ear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20" y="3976857"/>
            <a:ext cx="6213030" cy="264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73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90285"/>
            <a:ext cx="8042276" cy="5236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The tilt of Earth’s rotation axis, combined with Earth’s motion around the sun causes the seasons to change. </a:t>
            </a:r>
          </a:p>
          <a:p>
            <a:pPr lvl="1"/>
            <a:r>
              <a:rPr lang="en-US" sz="2800" dirty="0" smtClean="0"/>
              <a:t>The hemisphere tilted toward the sun receives more daylight hours, thus more total sunlight, than the hemisphere tilted away from the sun. </a:t>
            </a:r>
          </a:p>
          <a:p>
            <a:pPr lvl="1"/>
            <a:r>
              <a:rPr lang="en-US" sz="2800" dirty="0" smtClean="0"/>
              <a:t>Earth’s tilt causes the suns radiation to strike the hemispheres at different angles. </a:t>
            </a:r>
          </a:p>
        </p:txBody>
      </p:sp>
      <p:pic>
        <p:nvPicPr>
          <p:cNvPr id="6" name="Picture 5" descr="thefourseas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42" y="4431822"/>
            <a:ext cx="5497286" cy="242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arth_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58" b="-2358"/>
          <a:stretch>
            <a:fillRect/>
          </a:stretch>
        </p:blipFill>
        <p:spPr>
          <a:xfrm>
            <a:off x="549275" y="707571"/>
            <a:ext cx="8042276" cy="52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3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870857"/>
            <a:ext cx="8042276" cy="5072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Solstice</a:t>
            </a:r>
            <a:r>
              <a:rPr lang="en-US" sz="2800" dirty="0" smtClean="0">
                <a:solidFill>
                  <a:srgbClr val="0000FF"/>
                </a:solidFill>
              </a:rPr>
              <a:t>- day when Earth’s rotation axis is the most toward or away from the Sun </a:t>
            </a:r>
          </a:p>
          <a:p>
            <a:pPr lvl="1"/>
            <a:r>
              <a:rPr lang="en-US" sz="2800" dirty="0" smtClean="0"/>
              <a:t>June (Summer) Solstice- June 20/21</a:t>
            </a:r>
          </a:p>
          <a:p>
            <a:pPr lvl="1"/>
            <a:r>
              <a:rPr lang="en-US" sz="2800" dirty="0" smtClean="0"/>
              <a:t>December (Winter) Solstice- Dec 21/22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Equinox</a:t>
            </a:r>
            <a:r>
              <a:rPr lang="en-US" sz="2800" dirty="0" smtClean="0">
                <a:solidFill>
                  <a:srgbClr val="0000FF"/>
                </a:solidFill>
              </a:rPr>
              <a:t>- day when Earth’s rotation axis is leaning along Earth’s orbit, neither toward nor away from the Sun </a:t>
            </a:r>
          </a:p>
          <a:p>
            <a:pPr lvl="1"/>
            <a:r>
              <a:rPr lang="en-US" sz="2800" dirty="0" smtClean="0"/>
              <a:t>March (Spring) equinox- March 20/21</a:t>
            </a:r>
          </a:p>
          <a:p>
            <a:pPr lvl="1"/>
            <a:r>
              <a:rPr lang="en-US" sz="2800" dirty="0" smtClean="0"/>
              <a:t>September (Fall) equinox- Sept 22/23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302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Why does the moon appear to change shape?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1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1087</TotalTime>
  <Words>1234</Words>
  <Application>Microsoft Macintosh PowerPoint</Application>
  <PresentationFormat>On-screen Show (4:3)</PresentationFormat>
  <Paragraphs>101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Breeze</vt:lpstr>
      <vt:lpstr>Astronomy and Space </vt:lpstr>
      <vt:lpstr>Question: </vt:lpstr>
      <vt:lpstr>Earth’s Motion 4/28/15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Question: </vt:lpstr>
      <vt:lpstr>The Moon 5/5/15 </vt:lpstr>
      <vt:lpstr>PowerPoint Presentation</vt:lpstr>
      <vt:lpstr>PowerPoint Presentation</vt:lpstr>
      <vt:lpstr>PowerPoint Presentation</vt:lpstr>
      <vt:lpstr>PowerPoint Presentation</vt:lpstr>
      <vt:lpstr>Question: </vt:lpstr>
      <vt:lpstr>The Planets 5/7/15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Question: </vt:lpstr>
      <vt:lpstr>Solar System 5/14/15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Astronomy and Space </dc:title>
  <dc:creator>Mark Anthony</dc:creator>
  <cp:lastModifiedBy>Mark Anthony</cp:lastModifiedBy>
  <cp:revision>15</cp:revision>
  <dcterms:created xsi:type="dcterms:W3CDTF">2015-04-28T15:44:29Z</dcterms:created>
  <dcterms:modified xsi:type="dcterms:W3CDTF">2015-05-14T16:20:27Z</dcterms:modified>
</cp:coreProperties>
</file>