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5C33-C9C1-BA4E-BE29-5E06D7DB6553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AA02-3179-254E-81F6-22B2131F0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5C33-C9C1-BA4E-BE29-5E06D7DB6553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AA02-3179-254E-81F6-22B2131F0F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5C33-C9C1-BA4E-BE29-5E06D7DB6553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AA02-3179-254E-81F6-22B2131F0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5C33-C9C1-BA4E-BE29-5E06D7DB6553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AA02-3179-254E-81F6-22B2131F0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5C33-C9C1-BA4E-BE29-5E06D7DB6553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AA02-3179-254E-81F6-22B2131F0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5C33-C9C1-BA4E-BE29-5E06D7DB6553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AA02-3179-254E-81F6-22B2131F0F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5C33-C9C1-BA4E-BE29-5E06D7DB6553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AA02-3179-254E-81F6-22B2131F0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5C33-C9C1-BA4E-BE29-5E06D7DB6553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AA02-3179-254E-81F6-22B2131F0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5C33-C9C1-BA4E-BE29-5E06D7DB6553}" type="datetimeFigureOut">
              <a:rPr lang="en-US" smtClean="0"/>
              <a:t>3/11/15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AA02-3179-254E-81F6-22B2131F0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5C33-C9C1-BA4E-BE29-5E06D7DB6553}" type="datetimeFigureOut">
              <a:rPr lang="en-US" smtClean="0"/>
              <a:t>3/11/15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AA02-3179-254E-81F6-22B2131F0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5C33-C9C1-BA4E-BE29-5E06D7DB6553}" type="datetimeFigureOut">
              <a:rPr lang="en-US" smtClean="0"/>
              <a:t>3/11/15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AA02-3179-254E-81F6-22B2131F0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5C33-C9C1-BA4E-BE29-5E06D7DB6553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AA02-3179-254E-81F6-22B2131F0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AF55C33-C9C1-BA4E-BE29-5E06D7DB6553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AEAAA02-3179-254E-81F6-22B2131F0F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is genetic drift?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549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71848"/>
            <a:ext cx="8042276" cy="1336956"/>
          </a:xfrm>
        </p:spPr>
        <p:txBody>
          <a:bodyPr/>
          <a:lstStyle/>
          <a:p>
            <a:r>
              <a:rPr lang="en-US" b="1" u="sng" dirty="0" smtClean="0"/>
              <a:t>Evolution of Populations </a:t>
            </a:r>
            <a:r>
              <a:rPr lang="en-US" dirty="0" smtClean="0"/>
              <a:t>3/11/15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944" y="1600201"/>
            <a:ext cx="8791434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Genetically speaking, </a:t>
            </a:r>
            <a:r>
              <a:rPr lang="en-US" sz="2800" dirty="0" smtClean="0">
                <a:solidFill>
                  <a:srgbClr val="FF0000"/>
                </a:solidFill>
              </a:rPr>
              <a:t>evolution</a:t>
            </a:r>
            <a:r>
              <a:rPr lang="en-US" sz="2800" dirty="0" smtClean="0">
                <a:solidFill>
                  <a:srgbClr val="008000"/>
                </a:solidFill>
              </a:rPr>
              <a:t> is a change in the frequency of alleles in a population over time.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660066"/>
                </a:solidFill>
              </a:rPr>
              <a:t>Three sources of genetic variation: 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Mutations</a:t>
            </a:r>
            <a:r>
              <a:rPr lang="en-US" sz="2600" dirty="0" smtClean="0">
                <a:solidFill>
                  <a:srgbClr val="660066"/>
                </a:solidFill>
              </a:rPr>
              <a:t>—change in genetic material of a cell 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Genetic Recombination</a:t>
            </a:r>
            <a:r>
              <a:rPr lang="en-US" sz="2600" dirty="0" smtClean="0">
                <a:solidFill>
                  <a:srgbClr val="660066"/>
                </a:solidFill>
              </a:rPr>
              <a:t>—during sexual reproduction each chromosome in a pair moves independently during </a:t>
            </a:r>
            <a:r>
              <a:rPr lang="en-US" sz="2600" dirty="0" smtClean="0">
                <a:solidFill>
                  <a:srgbClr val="FF0000"/>
                </a:solidFill>
              </a:rPr>
              <a:t>meiosis</a:t>
            </a:r>
            <a:r>
              <a:rPr lang="en-US" sz="2600" dirty="0" smtClean="0">
                <a:solidFill>
                  <a:srgbClr val="660066"/>
                </a:solidFill>
              </a:rPr>
              <a:t>—in humans this can produce over 8,000,000,000 gene combinations. 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Lateral gene transfer</a:t>
            </a:r>
            <a:r>
              <a:rPr lang="en-US" sz="2600" dirty="0" smtClean="0">
                <a:solidFill>
                  <a:srgbClr val="0000FF"/>
                </a:solidFill>
              </a:rPr>
              <a:t>—passing of genes from one organism to another (not including offspring) </a:t>
            </a:r>
            <a:endParaRPr lang="en-US" sz="2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87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321" y="412387"/>
            <a:ext cx="8263619" cy="55312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Gene pool</a:t>
            </a:r>
            <a:r>
              <a:rPr lang="en-US" sz="2600" dirty="0" smtClean="0">
                <a:solidFill>
                  <a:srgbClr val="0000FF"/>
                </a:solidFill>
              </a:rPr>
              <a:t>—consists of all genes, including all the different alleles, that are present in a population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Hardy-Weinberg Principal</a:t>
            </a:r>
            <a:r>
              <a:rPr lang="en-US" sz="2600" dirty="0" smtClean="0">
                <a:solidFill>
                  <a:srgbClr val="0000FF"/>
                </a:solidFill>
              </a:rPr>
              <a:t>—states that allele frequencies will remain constant, or have </a:t>
            </a:r>
            <a:r>
              <a:rPr lang="en-US" sz="2600" dirty="0" smtClean="0">
                <a:solidFill>
                  <a:srgbClr val="FF0000"/>
                </a:solidFill>
              </a:rPr>
              <a:t>genetic equilibrium</a:t>
            </a:r>
            <a:r>
              <a:rPr lang="en-US" sz="2600" dirty="0" smtClean="0">
                <a:solidFill>
                  <a:srgbClr val="0000FF"/>
                </a:solidFill>
              </a:rPr>
              <a:t>, unless factors cause those frequencies to change.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8000"/>
                </a:solidFill>
              </a:rPr>
              <a:t>The Hardy-Weinberg Principal holds under these five conditions: 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3366FF"/>
                </a:solidFill>
              </a:rPr>
              <a:t>Random mating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3366FF"/>
                </a:solidFill>
              </a:rPr>
              <a:t>Very large population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3366FF"/>
                </a:solidFill>
              </a:rPr>
              <a:t>No movement in or out of population 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3366FF"/>
                </a:solidFill>
              </a:rPr>
              <a:t>No mutations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3366FF"/>
                </a:solidFill>
              </a:rPr>
              <a:t>No natural selection </a:t>
            </a:r>
          </a:p>
        </p:txBody>
      </p:sp>
    </p:spTree>
    <p:extLst>
      <p:ext uri="{BB962C8B-B14F-4D97-AF65-F5344CB8AC3E}">
        <p14:creationId xmlns:p14="http://schemas.microsoft.com/office/powerpoint/2010/main" val="118837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429021"/>
            <a:ext cx="8042276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Reproductive isolation</a:t>
            </a:r>
            <a:r>
              <a:rPr lang="en-US" dirty="0" smtClean="0">
                <a:solidFill>
                  <a:srgbClr val="0000FF"/>
                </a:solidFill>
              </a:rPr>
              <a:t>, or when two populations no longer interbreed, can cause evolution of two separate species. This can be caused by </a:t>
            </a:r>
            <a:r>
              <a:rPr lang="en-US" dirty="0" smtClean="0">
                <a:solidFill>
                  <a:srgbClr val="FF0000"/>
                </a:solidFill>
              </a:rPr>
              <a:t>behavioral isolation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geographic isolation </a:t>
            </a:r>
            <a:r>
              <a:rPr lang="en-US" dirty="0" smtClean="0">
                <a:solidFill>
                  <a:srgbClr val="0000FF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temporal isolation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 descr="23-01t_reproductiv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18"/>
          <a:stretch/>
        </p:blipFill>
        <p:spPr>
          <a:xfrm>
            <a:off x="1060596" y="2139771"/>
            <a:ext cx="7038080" cy="429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66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does the fossil record provide evidence for the theory of evolution?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6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205839"/>
            <a:ext cx="8042276" cy="1336956"/>
          </a:xfrm>
        </p:spPr>
        <p:txBody>
          <a:bodyPr/>
          <a:lstStyle/>
          <a:p>
            <a:r>
              <a:rPr lang="en-US" b="1" u="sng" dirty="0" smtClean="0"/>
              <a:t>The Fossil Record </a:t>
            </a:r>
            <a:r>
              <a:rPr lang="en-US" dirty="0" smtClean="0"/>
              <a:t>3/11/15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5504115" cy="4343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Paleontologist</a:t>
            </a:r>
            <a:r>
              <a:rPr lang="en-US" sz="2800" dirty="0" smtClean="0">
                <a:solidFill>
                  <a:srgbClr val="0000FF"/>
                </a:solidFill>
              </a:rPr>
              <a:t>—scientist who studies fossils, or the preserved remains or traces of organisms that lived in the past.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Fossil record</a:t>
            </a:r>
            <a:r>
              <a:rPr lang="en-US" sz="2800" dirty="0" smtClean="0">
                <a:solidFill>
                  <a:srgbClr val="0000FF"/>
                </a:solidFill>
              </a:rPr>
              <a:t>—collections of fossils organized to proved evidence about history of life on Earth, including how organisms have changed overtime.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ur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127" y="1303282"/>
            <a:ext cx="2086424" cy="1591203"/>
          </a:xfrm>
          <a:prstGeom prst="rect">
            <a:avLst/>
          </a:prstGeom>
        </p:spPr>
      </p:pic>
      <p:pic>
        <p:nvPicPr>
          <p:cNvPr id="5" name="Picture 4" descr="Time Sca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389" y="3093560"/>
            <a:ext cx="2870000" cy="37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78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054441"/>
              </p:ext>
            </p:extLst>
          </p:nvPr>
        </p:nvGraphicFramePr>
        <p:xfrm>
          <a:off x="202894" y="230937"/>
          <a:ext cx="8704001" cy="44343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58652"/>
                <a:gridCol w="3026901"/>
                <a:gridCol w="3018448"/>
              </a:tblGrid>
              <a:tr h="59383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The formation of fossils are rare events but can occur by: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Petrified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fossils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Molds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and Casts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Preserved Remains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Remains</a:t>
                      </a:r>
                      <a:r>
                        <a:rPr lang="en-US" sz="2400" baseline="0" dirty="0" smtClean="0">
                          <a:solidFill>
                            <a:srgbClr val="000090"/>
                          </a:solidFill>
                        </a:rPr>
                        <a:t> are buried in sediment then change to rock over time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Hollow spaces in sediment</a:t>
                      </a:r>
                      <a:r>
                        <a:rPr lang="en-US" sz="2400" baseline="0" dirty="0" smtClean="0">
                          <a:solidFill>
                            <a:srgbClr val="000090"/>
                          </a:solidFill>
                        </a:rPr>
                        <a:t> in the shape of an organism is called a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mold</a:t>
                      </a:r>
                      <a:r>
                        <a:rPr lang="en-US" sz="2400" baseline="0" dirty="0" smtClean="0">
                          <a:solidFill>
                            <a:srgbClr val="000090"/>
                          </a:solidFill>
                        </a:rPr>
                        <a:t>; when a mold becomes filled with hardened materials it becomes a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cast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dirty="0" smtClean="0">
                          <a:solidFill>
                            <a:srgbClr val="000090"/>
                          </a:solidFill>
                        </a:rPr>
                        <a:t>Quickly buried organisms</a:t>
                      </a:r>
                      <a:r>
                        <a:rPr lang="en-US" sz="2400" baseline="0" dirty="0" smtClean="0">
                          <a:solidFill>
                            <a:srgbClr val="000090"/>
                          </a:solidFill>
                        </a:rPr>
                        <a:t> are preserved by ice, volcanic ash or clay before they begin to decay 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99" y="4980391"/>
            <a:ext cx="1863850" cy="1705224"/>
          </a:xfrm>
          <a:prstGeom prst="rect">
            <a:avLst/>
          </a:prstGeom>
        </p:spPr>
      </p:pic>
      <p:pic>
        <p:nvPicPr>
          <p:cNvPr id="6" name="Picture 5" descr="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840" y="4980391"/>
            <a:ext cx="2226724" cy="1767241"/>
          </a:xfrm>
          <a:prstGeom prst="rect">
            <a:avLst/>
          </a:prstGeom>
        </p:spPr>
      </p:pic>
      <p:pic>
        <p:nvPicPr>
          <p:cNvPr id="7" name="Picture 6" descr="f-d-9b3bab06e74eae59a369340228cbc8b1958dc80692c27fb466150764+IMAGE+IMA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275" y="4980391"/>
            <a:ext cx="2249403" cy="168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70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98" y="241275"/>
            <a:ext cx="8692468" cy="3958780"/>
          </a:xfrm>
        </p:spPr>
        <p:txBody>
          <a:bodyPr numCol="2" spcCol="457200">
            <a:no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Relative Dating: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Age of fossils are determined by comparing its placement  with that of fossils in other layers of rock </a:t>
            </a:r>
          </a:p>
          <a:p>
            <a:pPr marL="0" indent="0">
              <a:buNone/>
            </a:pPr>
            <a:endParaRPr lang="en-US" sz="26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6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Radioactive Dating: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Involves measuring the amounts of radioactive isotopes in a sample to determine its actual age 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6897" y="3128402"/>
            <a:ext cx="869246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>
                <a:solidFill>
                  <a:srgbClr val="008000"/>
                </a:solidFill>
              </a:rPr>
              <a:t>Paleontologists use the </a:t>
            </a:r>
            <a:r>
              <a:rPr lang="en-US" sz="2600" dirty="0" smtClean="0">
                <a:solidFill>
                  <a:srgbClr val="FF0000"/>
                </a:solidFill>
              </a:rPr>
              <a:t>geological time scale </a:t>
            </a:r>
            <a:r>
              <a:rPr lang="en-US" sz="2600" dirty="0" smtClean="0">
                <a:solidFill>
                  <a:srgbClr val="008000"/>
                </a:solidFill>
              </a:rPr>
              <a:t>or a “calendar” of Earth’s history, to represent evolutionary time. 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>
                <a:solidFill>
                  <a:srgbClr val="008000"/>
                </a:solidFill>
              </a:rPr>
              <a:t>After </a:t>
            </a:r>
            <a:r>
              <a:rPr lang="en-US" sz="2600" dirty="0" smtClean="0">
                <a:solidFill>
                  <a:srgbClr val="FF0000"/>
                </a:solidFill>
              </a:rPr>
              <a:t>Precambrian Time</a:t>
            </a:r>
            <a:r>
              <a:rPr lang="en-US" sz="2600" dirty="0" smtClean="0">
                <a:solidFill>
                  <a:srgbClr val="008000"/>
                </a:solidFill>
              </a:rPr>
              <a:t>, the geological time scale is divided into </a:t>
            </a:r>
            <a:r>
              <a:rPr lang="en-US" sz="2600" dirty="0" smtClean="0">
                <a:solidFill>
                  <a:srgbClr val="FF0000"/>
                </a:solidFill>
              </a:rPr>
              <a:t>eras</a:t>
            </a:r>
            <a:r>
              <a:rPr lang="en-US" sz="2600" dirty="0" smtClean="0">
                <a:solidFill>
                  <a:srgbClr val="008000"/>
                </a:solidFill>
              </a:rPr>
              <a:t> (Paleozoic, Mesozoic and Cenozoic) and those are subdivided into </a:t>
            </a:r>
            <a:r>
              <a:rPr lang="en-US" sz="2600" dirty="0" smtClean="0">
                <a:solidFill>
                  <a:srgbClr val="FF0000"/>
                </a:solidFill>
              </a:rPr>
              <a:t>periods</a:t>
            </a:r>
            <a:r>
              <a:rPr lang="en-US" sz="2600" dirty="0" smtClean="0">
                <a:solidFill>
                  <a:srgbClr val="008000"/>
                </a:solidFill>
              </a:rPr>
              <a:t>, which range in length from tens of millions of years to less than two million years.   </a:t>
            </a:r>
            <a:endParaRPr lang="en-US" sz="2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225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</TotalTime>
  <Words>442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Question: </vt:lpstr>
      <vt:lpstr>Evolution of Populations 3/11/15</vt:lpstr>
      <vt:lpstr>PowerPoint Presentation</vt:lpstr>
      <vt:lpstr>PowerPoint Presentation</vt:lpstr>
      <vt:lpstr>Question: </vt:lpstr>
      <vt:lpstr>The Fossil Record 3/11/15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Question: </dc:title>
  <dc:creator>Mark Anthony</dc:creator>
  <cp:lastModifiedBy>Mark Anthony</cp:lastModifiedBy>
  <cp:revision>1</cp:revision>
  <dcterms:created xsi:type="dcterms:W3CDTF">2015-03-11T17:17:33Z</dcterms:created>
  <dcterms:modified xsi:type="dcterms:W3CDTF">2015-03-11T17:19:19Z</dcterms:modified>
</cp:coreProperties>
</file>